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64"/>
  </p:notesMasterIdLst>
  <p:sldIdLst>
    <p:sldId id="352" r:id="rId2"/>
    <p:sldId id="257" r:id="rId3"/>
    <p:sldId id="358" r:id="rId4"/>
    <p:sldId id="353" r:id="rId5"/>
    <p:sldId id="299" r:id="rId6"/>
    <p:sldId id="359" r:id="rId7"/>
    <p:sldId id="302" r:id="rId8"/>
    <p:sldId id="301" r:id="rId9"/>
    <p:sldId id="334" r:id="rId10"/>
    <p:sldId id="335" r:id="rId11"/>
    <p:sldId id="260" r:id="rId12"/>
    <p:sldId id="336" r:id="rId13"/>
    <p:sldId id="261" r:id="rId14"/>
    <p:sldId id="276" r:id="rId15"/>
    <p:sldId id="337" r:id="rId16"/>
    <p:sldId id="277" r:id="rId17"/>
    <p:sldId id="338" r:id="rId18"/>
    <p:sldId id="278" r:id="rId19"/>
    <p:sldId id="340" r:id="rId20"/>
    <p:sldId id="279" r:id="rId21"/>
    <p:sldId id="339" r:id="rId22"/>
    <p:sldId id="280" r:id="rId23"/>
    <p:sldId id="341" r:id="rId24"/>
    <p:sldId id="351" r:id="rId25"/>
    <p:sldId id="291" r:id="rId26"/>
    <p:sldId id="342" r:id="rId27"/>
    <p:sldId id="343" r:id="rId28"/>
    <p:sldId id="344" r:id="rId29"/>
    <p:sldId id="345" r:id="rId30"/>
    <p:sldId id="284" r:id="rId31"/>
    <p:sldId id="346" r:id="rId32"/>
    <p:sldId id="348" r:id="rId33"/>
    <p:sldId id="360" r:id="rId34"/>
    <p:sldId id="303" r:id="rId35"/>
    <p:sldId id="304" r:id="rId36"/>
    <p:sldId id="306" r:id="rId37"/>
    <p:sldId id="262" r:id="rId38"/>
    <p:sldId id="357" r:id="rId39"/>
    <p:sldId id="263" r:id="rId40"/>
    <p:sldId id="363" r:id="rId41"/>
    <p:sldId id="264" r:id="rId42"/>
    <p:sldId id="265" r:id="rId43"/>
    <p:sldId id="268" r:id="rId44"/>
    <p:sldId id="270" r:id="rId45"/>
    <p:sldId id="271" r:id="rId46"/>
    <p:sldId id="309" r:id="rId47"/>
    <p:sldId id="310" r:id="rId48"/>
    <p:sldId id="319" r:id="rId49"/>
    <p:sldId id="320" r:id="rId50"/>
    <p:sldId id="311" r:id="rId51"/>
    <p:sldId id="361" r:id="rId52"/>
    <p:sldId id="362" r:id="rId53"/>
    <p:sldId id="312" r:id="rId54"/>
    <p:sldId id="313" r:id="rId55"/>
    <p:sldId id="314" r:id="rId56"/>
    <p:sldId id="315" r:id="rId57"/>
    <p:sldId id="316" r:id="rId58"/>
    <p:sldId id="317" r:id="rId59"/>
    <p:sldId id="318" r:id="rId60"/>
    <p:sldId id="355" r:id="rId61"/>
    <p:sldId id="356" r:id="rId62"/>
    <p:sldId id="354" r:id="rId63"/>
  </p:sldIdLst>
  <p:sldSz cx="12192000" cy="6858000"/>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24" y="1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7072"/>
          </a:xfrm>
          <a:prstGeom prst="rect">
            <a:avLst/>
          </a:prstGeom>
        </p:spPr>
        <p:txBody>
          <a:bodyPr vert="horz" lIns="93497" tIns="46749" rIns="93497" bIns="46749" rtlCol="0"/>
          <a:lstStyle>
            <a:lvl1pPr algn="r">
              <a:defRPr sz="1200"/>
            </a:lvl1pPr>
          </a:lstStyle>
          <a:p>
            <a:fld id="{CA8CEAD3-2BAE-495D-80E9-8B4656501C70}" type="datetimeFigureOut">
              <a:rPr lang="en-US" smtClean="0"/>
              <a:t>4/1/2023</a:t>
            </a:fld>
            <a:endParaRPr lang="en-US"/>
          </a:p>
        </p:txBody>
      </p:sp>
      <p:sp>
        <p:nvSpPr>
          <p:cNvPr id="4" name="Slide Image Placeholder 3"/>
          <p:cNvSpPr>
            <a:spLocks noGrp="1" noRot="1" noChangeAspect="1"/>
          </p:cNvSpPr>
          <p:nvPr>
            <p:ph type="sldImg" idx="2"/>
          </p:nvPr>
        </p:nvSpPr>
        <p:spPr>
          <a:xfrm>
            <a:off x="733425" y="1163638"/>
            <a:ext cx="5586413" cy="3141662"/>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80004"/>
            <a:ext cx="5642610" cy="3665458"/>
          </a:xfrm>
          <a:prstGeom prst="rect">
            <a:avLst/>
          </a:prstGeom>
        </p:spPr>
        <p:txBody>
          <a:bodyPr vert="horz" lIns="93497" tIns="46749" rIns="93497" bIns="467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56414" cy="467071"/>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30"/>
            <a:ext cx="3056414" cy="467071"/>
          </a:xfrm>
          <a:prstGeom prst="rect">
            <a:avLst/>
          </a:prstGeom>
        </p:spPr>
        <p:txBody>
          <a:bodyPr vert="horz" lIns="93497" tIns="46749" rIns="93497" bIns="46749" rtlCol="0" anchor="b"/>
          <a:lstStyle>
            <a:lvl1pPr algn="r">
              <a:defRPr sz="1200"/>
            </a:lvl1pPr>
          </a:lstStyle>
          <a:p>
            <a:fld id="{0613D89B-4D22-490A-82DD-DB1BCCBD2F25}" type="slidenum">
              <a:rPr lang="en-US" smtClean="0"/>
              <a:t>‹#›</a:t>
            </a:fld>
            <a:endParaRPr lang="en-US"/>
          </a:p>
        </p:txBody>
      </p:sp>
    </p:spTree>
    <p:extLst>
      <p:ext uri="{BB962C8B-B14F-4D97-AF65-F5344CB8AC3E}">
        <p14:creationId xmlns:p14="http://schemas.microsoft.com/office/powerpoint/2010/main" val="3379846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1">
            <a:extLst>
              <a:ext uri="{FF2B5EF4-FFF2-40B4-BE49-F238E27FC236}">
                <a16:creationId xmlns:a16="http://schemas.microsoft.com/office/drawing/2014/main" id="{A094C8D2-D739-4566-B75E-A35E5965C340}"/>
              </a:ext>
            </a:extLst>
          </p:cNvPr>
          <p:cNvSpPr>
            <a:spLocks noGrp="1" noRot="1" noChangeAspect="1" noChangeArrowheads="1" noTextEdit="1"/>
          </p:cNvSpPr>
          <p:nvPr>
            <p:ph type="sldImg"/>
          </p:nvPr>
        </p:nvSpPr>
        <p:spPr>
          <a:xfrm>
            <a:off x="514350" y="733425"/>
            <a:ext cx="6434138" cy="36195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363" name="Rectangle 2">
            <a:extLst>
              <a:ext uri="{FF2B5EF4-FFF2-40B4-BE49-F238E27FC236}">
                <a16:creationId xmlns:a16="http://schemas.microsoft.com/office/drawing/2014/main" id="{32811790-77FF-40F3-8AA6-01FA1B5D1B8A}"/>
              </a:ext>
            </a:extLst>
          </p:cNvPr>
          <p:cNvSpPr>
            <a:spLocks noGrp="1" noChangeArrowheads="1"/>
          </p:cNvSpPr>
          <p:nvPr>
            <p:ph type="body" idx="1"/>
          </p:nvPr>
        </p:nvSpPr>
        <p:spPr>
          <a:xfrm>
            <a:off x="746063" y="4582943"/>
            <a:ext cx="5968500" cy="4341733"/>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E4BA2-8E67-4FF2-3811-087FFF50570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F395B2D-DC14-74A9-7145-A128BDB7FE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4812B7B-302B-FA63-65DB-DCC3143F2133}"/>
              </a:ext>
            </a:extLst>
          </p:cNvPr>
          <p:cNvSpPr>
            <a:spLocks noGrp="1"/>
          </p:cNvSpPr>
          <p:nvPr>
            <p:ph type="dt" sz="half" idx="10"/>
          </p:nvPr>
        </p:nvSpPr>
        <p:spPr/>
        <p:txBody>
          <a:bodyPr/>
          <a:lstStyle/>
          <a:p>
            <a:fld id="{B61BEF0D-F0BB-DE4B-95CE-6DB70DBA9567}" type="datetimeFigureOut">
              <a:rPr lang="en-US" smtClean="0"/>
              <a:pPr/>
              <a:t>4/1/2023</a:t>
            </a:fld>
            <a:endParaRPr lang="en-US" dirty="0"/>
          </a:p>
        </p:txBody>
      </p:sp>
      <p:sp>
        <p:nvSpPr>
          <p:cNvPr id="5" name="Footer Placeholder 4">
            <a:extLst>
              <a:ext uri="{FF2B5EF4-FFF2-40B4-BE49-F238E27FC236}">
                <a16:creationId xmlns:a16="http://schemas.microsoft.com/office/drawing/2014/main" id="{2A31FF42-7E6B-F016-F57A-1B4E5014533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8B35BEE-AECB-0492-3BB7-4DF264551E5D}"/>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86445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6A46A-BF6A-1EDD-9608-726F963891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EA3091C-567B-FCDB-8510-36B290A26AD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E92D6E-1772-6CF0-11C7-FFBD2EED03D1}"/>
              </a:ext>
            </a:extLst>
          </p:cNvPr>
          <p:cNvSpPr>
            <a:spLocks noGrp="1"/>
          </p:cNvSpPr>
          <p:nvPr>
            <p:ph type="dt" sz="half" idx="10"/>
          </p:nvPr>
        </p:nvSpPr>
        <p:spPr/>
        <p:txBody>
          <a:bodyPr/>
          <a:lstStyle/>
          <a:p>
            <a:fld id="{B61BEF0D-F0BB-DE4B-95CE-6DB70DBA9567}" type="datetimeFigureOut">
              <a:rPr lang="en-US" smtClean="0"/>
              <a:pPr/>
              <a:t>4/1/2023</a:t>
            </a:fld>
            <a:endParaRPr lang="en-US" dirty="0"/>
          </a:p>
        </p:txBody>
      </p:sp>
      <p:sp>
        <p:nvSpPr>
          <p:cNvPr id="5" name="Footer Placeholder 4">
            <a:extLst>
              <a:ext uri="{FF2B5EF4-FFF2-40B4-BE49-F238E27FC236}">
                <a16:creationId xmlns:a16="http://schemas.microsoft.com/office/drawing/2014/main" id="{ECAC656C-F9E9-79F4-A82C-3096B2ECBA8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19A8409-7913-445A-DD85-97BA96F4EF23}"/>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26092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9BDE9B-7F2C-D1AC-5BEA-9EAEAA99ED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BB5E63D-4157-033A-F86C-0EF7E0D3A50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CEE425-9C54-A11B-4EDC-AA05F439E0FB}"/>
              </a:ext>
            </a:extLst>
          </p:cNvPr>
          <p:cNvSpPr>
            <a:spLocks noGrp="1"/>
          </p:cNvSpPr>
          <p:nvPr>
            <p:ph type="dt" sz="half" idx="10"/>
          </p:nvPr>
        </p:nvSpPr>
        <p:spPr/>
        <p:txBody>
          <a:bodyPr/>
          <a:lstStyle/>
          <a:p>
            <a:fld id="{B61BEF0D-F0BB-DE4B-95CE-6DB70DBA9567}" type="datetimeFigureOut">
              <a:rPr lang="en-US" smtClean="0"/>
              <a:pPr/>
              <a:t>4/1/2023</a:t>
            </a:fld>
            <a:endParaRPr lang="en-US" dirty="0"/>
          </a:p>
        </p:txBody>
      </p:sp>
      <p:sp>
        <p:nvSpPr>
          <p:cNvPr id="5" name="Footer Placeholder 4">
            <a:extLst>
              <a:ext uri="{FF2B5EF4-FFF2-40B4-BE49-F238E27FC236}">
                <a16:creationId xmlns:a16="http://schemas.microsoft.com/office/drawing/2014/main" id="{76E05998-F38D-B47A-402D-862B89B2197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69F759A-9D5C-A1ED-92A6-EA46F05D1071}"/>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121695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Slide 1">
    <p:spTree>
      <p:nvGrpSpPr>
        <p:cNvPr id="1" name=""/>
        <p:cNvGrpSpPr/>
        <p:nvPr/>
      </p:nvGrpSpPr>
      <p:grpSpPr>
        <a:xfrm>
          <a:off x="0" y="0"/>
          <a:ext cx="0" cy="0"/>
          <a:chOff x="0" y="0"/>
          <a:chExt cx="0" cy="0"/>
        </a:xfrm>
      </p:grpSpPr>
      <p:sp>
        <p:nvSpPr>
          <p:cNvPr id="49" name="Title Text"/>
          <p:cNvSpPr txBox="1">
            <a:spLocks noGrp="1"/>
          </p:cNvSpPr>
          <p:nvPr>
            <p:ph type="title" hasCustomPrompt="1"/>
          </p:nvPr>
        </p:nvSpPr>
        <p:spPr>
          <a:xfrm>
            <a:off x="0" y="347959"/>
            <a:ext cx="12192000" cy="1069680"/>
          </a:xfrm>
          <a:prstGeom prst="rect">
            <a:avLst/>
          </a:prstGeom>
        </p:spPr>
        <p:txBody>
          <a:bodyPr anchor="ctr">
            <a:normAutofit/>
          </a:bodyPr>
          <a:lstStyle>
            <a:lvl1pPr algn="ctr">
              <a:defRPr sz="4000" b="1">
                <a:solidFill>
                  <a:srgbClr val="456DB5"/>
                </a:solidFill>
              </a:defRPr>
            </a:lvl1pPr>
          </a:lstStyle>
          <a:p>
            <a:r>
              <a:rPr dirty="0"/>
              <a:t>Title Text</a:t>
            </a:r>
          </a:p>
        </p:txBody>
      </p:sp>
      <p:sp>
        <p:nvSpPr>
          <p:cNvPr id="5" name="Content Placeholder 3">
            <a:extLst>
              <a:ext uri="{FF2B5EF4-FFF2-40B4-BE49-F238E27FC236}">
                <a16:creationId xmlns:a16="http://schemas.microsoft.com/office/drawing/2014/main" id="{233FD7D0-7C19-774C-A4AA-649C30CDADA8}"/>
              </a:ext>
            </a:extLst>
          </p:cNvPr>
          <p:cNvSpPr>
            <a:spLocks noGrp="1"/>
          </p:cNvSpPr>
          <p:nvPr>
            <p:ph sz="quarter" idx="14"/>
          </p:nvPr>
        </p:nvSpPr>
        <p:spPr>
          <a:xfrm>
            <a:off x="609600" y="1483467"/>
            <a:ext cx="10972800" cy="4639840"/>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7">
            <a:extLst>
              <a:ext uri="{FF2B5EF4-FFF2-40B4-BE49-F238E27FC236}">
                <a16:creationId xmlns:a16="http://schemas.microsoft.com/office/drawing/2014/main" id="{86BA3183-95B7-C240-8022-9BC8D4770278}"/>
              </a:ext>
            </a:extLst>
          </p:cNvPr>
          <p:cNvSpPr>
            <a:spLocks noGrp="1"/>
          </p:cNvSpPr>
          <p:nvPr>
            <p:ph type="body" sz="quarter" idx="13" hasCustomPrompt="1"/>
          </p:nvPr>
        </p:nvSpPr>
        <p:spPr>
          <a:xfrm>
            <a:off x="0" y="6302301"/>
            <a:ext cx="12192000" cy="533399"/>
          </a:xfrm>
          <a:prstGeom prst="rect">
            <a:avLst/>
          </a:prstGeom>
        </p:spPr>
        <p:txBody>
          <a:bodyPr lIns="274320" tIns="137160" rIns="274320" bIns="137160" anchor="b"/>
          <a:lstStyle>
            <a:lvl1pPr marL="0" indent="0">
              <a:buNone/>
              <a:defRPr sz="1400" b="1" baseline="0">
                <a:solidFill>
                  <a:schemeClr val="tx1"/>
                </a:solidFill>
                <a:latin typeface="Arial" panose="020B0604020202020204" pitchFamily="34" charset="0"/>
                <a:cs typeface="Arial" panose="020B0604020202020204" pitchFamily="34" charset="0"/>
              </a:defRPr>
            </a:lvl1pPr>
            <a:lvl2pPr marL="395278" indent="0">
              <a:buNone/>
              <a:defRPr sz="1400" b="1"/>
            </a:lvl2pPr>
            <a:lvl3pPr marL="801668" indent="0">
              <a:buNone/>
              <a:defRPr sz="1400" b="1"/>
            </a:lvl3pPr>
            <a:lvl4pPr marL="1196945" indent="0">
              <a:buNone/>
              <a:defRPr sz="1400" b="1"/>
            </a:lvl4pPr>
            <a:lvl5pPr marL="1601747" indent="0">
              <a:buNone/>
              <a:defRPr sz="1400" b="1"/>
            </a:lvl5pPr>
          </a:lstStyle>
          <a:p>
            <a:pPr lvl="0"/>
            <a:r>
              <a:rPr lang="en-US" dirty="0"/>
              <a:t>Reference.</a:t>
            </a:r>
          </a:p>
        </p:txBody>
      </p:sp>
    </p:spTree>
    <p:extLst>
      <p:ext uri="{BB962C8B-B14F-4D97-AF65-F5344CB8AC3E}">
        <p14:creationId xmlns:p14="http://schemas.microsoft.com/office/powerpoint/2010/main" val="289836342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FA976-4B4B-787B-6A1F-A7BD3E6143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C581745-7037-E18C-F226-E272C50712D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751AE6-A85E-B534-42B4-716842C10B4F}"/>
              </a:ext>
            </a:extLst>
          </p:cNvPr>
          <p:cNvSpPr>
            <a:spLocks noGrp="1"/>
          </p:cNvSpPr>
          <p:nvPr>
            <p:ph type="dt" sz="half" idx="10"/>
          </p:nvPr>
        </p:nvSpPr>
        <p:spPr/>
        <p:txBody>
          <a:bodyPr/>
          <a:lstStyle/>
          <a:p>
            <a:fld id="{B61BEF0D-F0BB-DE4B-95CE-6DB70DBA9567}" type="datetimeFigureOut">
              <a:rPr lang="en-US" smtClean="0"/>
              <a:pPr/>
              <a:t>4/1/2023</a:t>
            </a:fld>
            <a:endParaRPr lang="en-US" dirty="0"/>
          </a:p>
        </p:txBody>
      </p:sp>
      <p:sp>
        <p:nvSpPr>
          <p:cNvPr id="5" name="Footer Placeholder 4">
            <a:extLst>
              <a:ext uri="{FF2B5EF4-FFF2-40B4-BE49-F238E27FC236}">
                <a16:creationId xmlns:a16="http://schemas.microsoft.com/office/drawing/2014/main" id="{C7CEEBC0-F17F-178B-BABF-CAA99943417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B63BB34-35D1-8EF0-E7F0-C975037A71FD}"/>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522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08717-1CD6-A39F-3534-2234EBDEBE1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7854AA2-949B-0851-5F79-DBE4CA6E2E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35C015C-5A23-703C-D12E-AF11C24CDB65}"/>
              </a:ext>
            </a:extLst>
          </p:cNvPr>
          <p:cNvSpPr>
            <a:spLocks noGrp="1"/>
          </p:cNvSpPr>
          <p:nvPr>
            <p:ph type="dt" sz="half" idx="10"/>
          </p:nvPr>
        </p:nvSpPr>
        <p:spPr/>
        <p:txBody>
          <a:bodyPr/>
          <a:lstStyle/>
          <a:p>
            <a:fld id="{B61BEF0D-F0BB-DE4B-95CE-6DB70DBA9567}" type="datetimeFigureOut">
              <a:rPr lang="en-US" smtClean="0"/>
              <a:pPr/>
              <a:t>4/1/2023</a:t>
            </a:fld>
            <a:endParaRPr lang="en-US" dirty="0"/>
          </a:p>
        </p:txBody>
      </p:sp>
      <p:sp>
        <p:nvSpPr>
          <p:cNvPr id="5" name="Footer Placeholder 4">
            <a:extLst>
              <a:ext uri="{FF2B5EF4-FFF2-40B4-BE49-F238E27FC236}">
                <a16:creationId xmlns:a16="http://schemas.microsoft.com/office/drawing/2014/main" id="{52525C53-11A0-DD68-4D69-4C531BFD297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CCAE584-0E2F-5C8B-FF17-964F04794A88}"/>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47870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8F14C-5A73-9FA0-FC51-FB9EB34D1E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AC986D-C851-FB07-314A-559E1208F39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599DDDC-AD35-2153-D1CC-7C8C331D243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1A873F-A687-215A-0E6B-93342EF5EC3A}"/>
              </a:ext>
            </a:extLst>
          </p:cNvPr>
          <p:cNvSpPr>
            <a:spLocks noGrp="1"/>
          </p:cNvSpPr>
          <p:nvPr>
            <p:ph type="dt" sz="half" idx="10"/>
          </p:nvPr>
        </p:nvSpPr>
        <p:spPr/>
        <p:txBody>
          <a:bodyPr/>
          <a:lstStyle/>
          <a:p>
            <a:fld id="{B61BEF0D-F0BB-DE4B-95CE-6DB70DBA9567}" type="datetimeFigureOut">
              <a:rPr lang="en-US" smtClean="0"/>
              <a:pPr/>
              <a:t>4/1/2023</a:t>
            </a:fld>
            <a:endParaRPr lang="en-US" dirty="0"/>
          </a:p>
        </p:txBody>
      </p:sp>
      <p:sp>
        <p:nvSpPr>
          <p:cNvPr id="6" name="Footer Placeholder 5">
            <a:extLst>
              <a:ext uri="{FF2B5EF4-FFF2-40B4-BE49-F238E27FC236}">
                <a16:creationId xmlns:a16="http://schemas.microsoft.com/office/drawing/2014/main" id="{E5428F85-0F8E-1998-2457-57EEE7B67A5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EE8845B-AF9C-2D2A-319A-6E765298FA12}"/>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68800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F4743-4958-F646-B524-E82C7D38BAC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BDC2B41-0CCD-EB08-70F0-FEC3607557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CE0EFC-2BF2-229A-DC1B-9ADDAD185A8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DC09F68-328A-D1E1-8DBF-6D3CB22727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54FFC6-BE6F-C6B1-9EB4-4334898CDD6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53BFD49-BB14-D451-0AF2-C8498F17F724}"/>
              </a:ext>
            </a:extLst>
          </p:cNvPr>
          <p:cNvSpPr>
            <a:spLocks noGrp="1"/>
          </p:cNvSpPr>
          <p:nvPr>
            <p:ph type="dt" sz="half" idx="10"/>
          </p:nvPr>
        </p:nvSpPr>
        <p:spPr/>
        <p:txBody>
          <a:bodyPr/>
          <a:lstStyle/>
          <a:p>
            <a:fld id="{B61BEF0D-F0BB-DE4B-95CE-6DB70DBA9567}" type="datetimeFigureOut">
              <a:rPr lang="en-US" smtClean="0"/>
              <a:pPr/>
              <a:t>4/1/2023</a:t>
            </a:fld>
            <a:endParaRPr lang="en-US" dirty="0"/>
          </a:p>
        </p:txBody>
      </p:sp>
      <p:sp>
        <p:nvSpPr>
          <p:cNvPr id="8" name="Footer Placeholder 7">
            <a:extLst>
              <a:ext uri="{FF2B5EF4-FFF2-40B4-BE49-F238E27FC236}">
                <a16:creationId xmlns:a16="http://schemas.microsoft.com/office/drawing/2014/main" id="{5653931C-428D-1F7E-AF49-D63EE452B9F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014869B-FC48-8F9A-30AB-B653DE299DB8}"/>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30111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92C4E-B61E-E77E-8D9E-29AE8A1493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8F6250C-B02F-25BF-8DF8-5BAC2618D710}"/>
              </a:ext>
            </a:extLst>
          </p:cNvPr>
          <p:cNvSpPr>
            <a:spLocks noGrp="1"/>
          </p:cNvSpPr>
          <p:nvPr>
            <p:ph type="dt" sz="half" idx="10"/>
          </p:nvPr>
        </p:nvSpPr>
        <p:spPr/>
        <p:txBody>
          <a:bodyPr/>
          <a:lstStyle/>
          <a:p>
            <a:fld id="{B61BEF0D-F0BB-DE4B-95CE-6DB70DBA9567}" type="datetimeFigureOut">
              <a:rPr lang="en-US" smtClean="0"/>
              <a:pPr/>
              <a:t>4/1/2023</a:t>
            </a:fld>
            <a:endParaRPr lang="en-US" dirty="0"/>
          </a:p>
        </p:txBody>
      </p:sp>
      <p:sp>
        <p:nvSpPr>
          <p:cNvPr id="4" name="Footer Placeholder 3">
            <a:extLst>
              <a:ext uri="{FF2B5EF4-FFF2-40B4-BE49-F238E27FC236}">
                <a16:creationId xmlns:a16="http://schemas.microsoft.com/office/drawing/2014/main" id="{5A280225-F4F3-5547-3059-3F100D829B5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13CC400-2D2C-A867-F969-B979D5877E29}"/>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1048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AF9EF7-0037-D21C-C437-6326416C4801}"/>
              </a:ext>
            </a:extLst>
          </p:cNvPr>
          <p:cNvSpPr>
            <a:spLocks noGrp="1"/>
          </p:cNvSpPr>
          <p:nvPr>
            <p:ph type="dt" sz="half" idx="10"/>
          </p:nvPr>
        </p:nvSpPr>
        <p:spPr/>
        <p:txBody>
          <a:bodyPr/>
          <a:lstStyle/>
          <a:p>
            <a:fld id="{B61BEF0D-F0BB-DE4B-95CE-6DB70DBA9567}" type="datetimeFigureOut">
              <a:rPr lang="en-US" smtClean="0"/>
              <a:pPr/>
              <a:t>4/1/2023</a:t>
            </a:fld>
            <a:endParaRPr lang="en-US" dirty="0"/>
          </a:p>
        </p:txBody>
      </p:sp>
      <p:sp>
        <p:nvSpPr>
          <p:cNvPr id="3" name="Footer Placeholder 2">
            <a:extLst>
              <a:ext uri="{FF2B5EF4-FFF2-40B4-BE49-F238E27FC236}">
                <a16:creationId xmlns:a16="http://schemas.microsoft.com/office/drawing/2014/main" id="{2AEA3BF2-61A7-7C98-4A60-C1D306551F5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526B7FE-8454-BA23-DE35-DDF5AC47157D}"/>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73523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000B9-8B38-5F56-BD61-CC8DE4BAE1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06D4AFC-935A-A771-33B2-413BE4E28E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6905841-9941-AF3E-735F-FA01BFA78E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876E34-6607-BCAB-9F63-D34CBBF05DAE}"/>
              </a:ext>
            </a:extLst>
          </p:cNvPr>
          <p:cNvSpPr>
            <a:spLocks noGrp="1"/>
          </p:cNvSpPr>
          <p:nvPr>
            <p:ph type="dt" sz="half" idx="10"/>
          </p:nvPr>
        </p:nvSpPr>
        <p:spPr/>
        <p:txBody>
          <a:bodyPr/>
          <a:lstStyle/>
          <a:p>
            <a:fld id="{B61BEF0D-F0BB-DE4B-95CE-6DB70DBA9567}" type="datetimeFigureOut">
              <a:rPr lang="en-US" smtClean="0"/>
              <a:pPr/>
              <a:t>4/1/2023</a:t>
            </a:fld>
            <a:endParaRPr lang="en-US" dirty="0"/>
          </a:p>
        </p:txBody>
      </p:sp>
      <p:sp>
        <p:nvSpPr>
          <p:cNvPr id="6" name="Footer Placeholder 5">
            <a:extLst>
              <a:ext uri="{FF2B5EF4-FFF2-40B4-BE49-F238E27FC236}">
                <a16:creationId xmlns:a16="http://schemas.microsoft.com/office/drawing/2014/main" id="{A8E02AF9-ECF2-432A-280D-ECB8DEE35C6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D69BE34-5623-8D3B-FE4F-D8EE6C76C8A0}"/>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2544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7A18F-BBFE-9B51-A53E-C560062EEB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E906B5-EC24-A293-2AB6-7B7F28665D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C15D32C-9F9A-2736-94A3-EB292ECBE1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978D70-74DA-DB6A-AC34-5E1AB4FA8ECF}"/>
              </a:ext>
            </a:extLst>
          </p:cNvPr>
          <p:cNvSpPr>
            <a:spLocks noGrp="1"/>
          </p:cNvSpPr>
          <p:nvPr>
            <p:ph type="dt" sz="half" idx="10"/>
          </p:nvPr>
        </p:nvSpPr>
        <p:spPr/>
        <p:txBody>
          <a:bodyPr/>
          <a:lstStyle/>
          <a:p>
            <a:fld id="{B61BEF0D-F0BB-DE4B-95CE-6DB70DBA9567}" type="datetimeFigureOut">
              <a:rPr lang="en-US" smtClean="0"/>
              <a:pPr/>
              <a:t>4/1/2023</a:t>
            </a:fld>
            <a:endParaRPr lang="en-US" dirty="0"/>
          </a:p>
        </p:txBody>
      </p:sp>
      <p:sp>
        <p:nvSpPr>
          <p:cNvPr id="6" name="Footer Placeholder 5">
            <a:extLst>
              <a:ext uri="{FF2B5EF4-FFF2-40B4-BE49-F238E27FC236}">
                <a16:creationId xmlns:a16="http://schemas.microsoft.com/office/drawing/2014/main" id="{B49500FF-2CEC-C32E-0114-18DC30C1797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876A2EE-8A63-05CF-BAB3-22ABB80CF932}"/>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87677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ABA429-F7A1-DD4E-ED3A-B3CD5DBEF3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F62690B-8D32-8FFF-22B5-40B7FB91FC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E3E4FB-A5E9-0F76-5E22-C6591E218E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4/1/2023</a:t>
            </a:fld>
            <a:endParaRPr lang="en-US" dirty="0"/>
          </a:p>
        </p:txBody>
      </p:sp>
      <p:sp>
        <p:nvSpPr>
          <p:cNvPr id="5" name="Footer Placeholder 4">
            <a:extLst>
              <a:ext uri="{FF2B5EF4-FFF2-40B4-BE49-F238E27FC236}">
                <a16:creationId xmlns:a16="http://schemas.microsoft.com/office/drawing/2014/main" id="{2A68ECB0-F6A0-726D-95A3-44049A552A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06B7640-AB2E-841B-BD36-5F43DCF247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03319882"/>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hyperlink" Target="https://doi.org/10.1521/jscp.22.3.315.22888"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amazon.com/Handbook-Attachment-Third-Research-Applications/dp/1462525296/ref=sr_1_12?s=books&amp;ie=UTF8&amp;qid=1510163720&amp;sr=1-12&amp;keywords=attachment+theory"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google.com/url?sa=i&amp;rct=j&amp;q=&amp;esrc=s&amp;source=images&amp;cd=&amp;ved=0ahUKEwifrvmCz6_XAhVQnRQKHXJ_AnUQjRwIBw&amp;url=http://www.gettyimages.com/photos/montaigne&amp;psig=AOvVaw2lb_6FHYk-LAc5ezOO5_XM&amp;ust=1510252471791984"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8" Type="http://schemas.openxmlformats.org/officeDocument/2006/relationships/image" Target="../media/image9.jpg"/><Relationship Id="rId3" Type="http://schemas.openxmlformats.org/officeDocument/2006/relationships/image" Target="../media/image6.jpeg"/><Relationship Id="rId7" Type="http://schemas.openxmlformats.org/officeDocument/2006/relationships/image" Target="../media/image8.jpeg"/><Relationship Id="rId2" Type="http://schemas.openxmlformats.org/officeDocument/2006/relationships/hyperlink" Target="https://www.amazon.com/Emotional-Foundations-Personality-Neurobiological-Evolutionary/dp/0393710572/ref=sr_1_4?s=books&amp;ie=UTF8&amp;qid=1506866900&amp;sr=1-4&amp;keywords=jaak+panksepp" TargetMode="External"/><Relationship Id="rId1" Type="http://schemas.openxmlformats.org/officeDocument/2006/relationships/slideLayout" Target="../slideLayouts/slideLayout2.xml"/><Relationship Id="rId6" Type="http://schemas.openxmlformats.org/officeDocument/2006/relationships/hyperlink" Target="https://www.amazon.com/Archaeology-Mind-Neuroevolutionary-Interpersonal-Neurobiology/dp/0393705315/ref=sr_1_1?s=books&amp;ie=UTF8&amp;qid=1506866900&amp;sr=1-1&amp;keywords=jaak+panksepp" TargetMode="External"/><Relationship Id="rId5" Type="http://schemas.openxmlformats.org/officeDocument/2006/relationships/image" Target="../media/image7.jpeg"/><Relationship Id="rId4" Type="http://schemas.openxmlformats.org/officeDocument/2006/relationships/hyperlink" Target="https://www.amazon.com/Affective-Neuroscience-Foundations-Emotions-Science/dp/019517805X/ref=sr_1_3?s=books&amp;ie=UTF8&amp;qid=1506866900&amp;sr=1-3&amp;keywords=jaak+panksepp"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5F54E-EBB1-4A7C-B8D5-305AB8CB071E}"/>
              </a:ext>
            </a:extLst>
          </p:cNvPr>
          <p:cNvSpPr>
            <a:spLocks noGrp="1"/>
          </p:cNvSpPr>
          <p:nvPr>
            <p:ph type="ctrTitle"/>
          </p:nvPr>
        </p:nvSpPr>
        <p:spPr>
          <a:xfrm>
            <a:off x="977153" y="358589"/>
            <a:ext cx="11575774" cy="4368952"/>
          </a:xfrm>
        </p:spPr>
        <p:txBody>
          <a:bodyPr>
            <a:normAutofit/>
          </a:bodyPr>
          <a:lstStyle/>
          <a:p>
            <a:pPr algn="ctr"/>
            <a:r>
              <a:rPr lang="en-US" sz="4400" b="1" dirty="0">
                <a:latin typeface="Arial" panose="020B0604020202020204" pitchFamily="34" charset="0"/>
                <a:cs typeface="Arial" panose="020B0604020202020204" pitchFamily="34" charset="0"/>
              </a:rPr>
              <a:t>DPE Education Forum</a:t>
            </a:r>
            <a:br>
              <a:rPr lang="en-US" sz="4400" b="1" dirty="0">
                <a:latin typeface="Arial" panose="020B0604020202020204" pitchFamily="34" charset="0"/>
                <a:cs typeface="Arial" panose="020B0604020202020204" pitchFamily="34" charset="0"/>
              </a:rPr>
            </a:br>
            <a:r>
              <a:rPr lang="en-US" sz="4400" b="1" dirty="0">
                <a:latin typeface="Arial" panose="020B0604020202020204" pitchFamily="34" charset="0"/>
                <a:cs typeface="Arial" panose="020B0604020202020204" pitchFamily="34" charset="0"/>
              </a:rPr>
              <a:t>on Teaching Supervision</a:t>
            </a:r>
            <a:br>
              <a:rPr lang="en-US" sz="4400" b="1" dirty="0">
                <a:latin typeface="Arial" panose="020B0604020202020204" pitchFamily="34" charset="0"/>
                <a:cs typeface="Arial" panose="020B0604020202020204" pitchFamily="34" charset="0"/>
              </a:rPr>
            </a:br>
            <a:br>
              <a:rPr lang="en-US" sz="4400" b="1" dirty="0"/>
            </a:br>
            <a:r>
              <a:rPr lang="en-US" sz="3100" b="1" dirty="0">
                <a:solidFill>
                  <a:srgbClr val="FF0000"/>
                </a:solidFill>
                <a:latin typeface="Arial" panose="020B0604020202020204" pitchFamily="34" charset="0"/>
                <a:cs typeface="Arial" panose="020B0604020202020204" pitchFamily="34" charset="0"/>
              </a:rPr>
              <a:t>American Psychoanalytic Association</a:t>
            </a:r>
            <a:br>
              <a:rPr lang="en-US" sz="3100" b="1" dirty="0">
                <a:solidFill>
                  <a:srgbClr val="FF0000"/>
                </a:solidFill>
                <a:latin typeface="Arial" panose="020B0604020202020204" pitchFamily="34" charset="0"/>
                <a:cs typeface="Arial" panose="020B0604020202020204" pitchFamily="34" charset="0"/>
              </a:rPr>
            </a:br>
            <a:r>
              <a:rPr lang="en-US" sz="3100" b="1" dirty="0">
                <a:solidFill>
                  <a:srgbClr val="FF0000"/>
                </a:solidFill>
                <a:latin typeface="Arial" panose="020B0604020202020204" pitchFamily="34" charset="0"/>
                <a:cs typeface="Arial" panose="020B0604020202020204" pitchFamily="34" charset="0"/>
              </a:rPr>
              <a:t>Annual Conference</a:t>
            </a:r>
            <a:br>
              <a:rPr lang="en-US" sz="3100" b="1" dirty="0">
                <a:solidFill>
                  <a:srgbClr val="FF0000"/>
                </a:solidFill>
                <a:latin typeface="Arial" panose="020B0604020202020204" pitchFamily="34" charset="0"/>
                <a:cs typeface="Arial" panose="020B0604020202020204" pitchFamily="34" charset="0"/>
              </a:rPr>
            </a:br>
            <a:r>
              <a:rPr lang="en-US" sz="3100" b="1" dirty="0">
                <a:solidFill>
                  <a:srgbClr val="FF0000"/>
                </a:solidFill>
                <a:latin typeface="Arial" panose="020B0604020202020204" pitchFamily="34" charset="0"/>
                <a:cs typeface="Arial" panose="020B0604020202020204" pitchFamily="34" charset="0"/>
              </a:rPr>
              <a:t>February 1, 2023</a:t>
            </a:r>
            <a:br>
              <a:rPr lang="en-US" sz="3100" b="1" dirty="0">
                <a:solidFill>
                  <a:srgbClr val="FF0000"/>
                </a:solidFill>
                <a:latin typeface="Arial" panose="020B0604020202020204" pitchFamily="34" charset="0"/>
                <a:cs typeface="Arial" panose="020B0604020202020204" pitchFamily="34" charset="0"/>
              </a:rPr>
            </a:br>
            <a:br>
              <a:rPr lang="en-US" sz="4000" b="1" dirty="0">
                <a:solidFill>
                  <a:srgbClr val="FF0000"/>
                </a:solidFill>
              </a:rPr>
            </a:br>
            <a:endParaRPr lang="en-US" sz="3100" b="1" dirty="0">
              <a:solidFill>
                <a:schemeClr val="tx2"/>
              </a:solidFill>
            </a:endParaRPr>
          </a:p>
        </p:txBody>
      </p:sp>
      <p:sp>
        <p:nvSpPr>
          <p:cNvPr id="3" name="Subtitle 2">
            <a:extLst>
              <a:ext uri="{FF2B5EF4-FFF2-40B4-BE49-F238E27FC236}">
                <a16:creationId xmlns:a16="http://schemas.microsoft.com/office/drawing/2014/main" id="{D62DC5F2-FC56-4707-A3EC-1706B0F7BBB6}"/>
              </a:ext>
            </a:extLst>
          </p:cNvPr>
          <p:cNvSpPr>
            <a:spLocks noGrp="1"/>
          </p:cNvSpPr>
          <p:nvPr>
            <p:ph type="subTitle" idx="1"/>
          </p:nvPr>
        </p:nvSpPr>
        <p:spPr>
          <a:xfrm>
            <a:off x="2106706" y="3996266"/>
            <a:ext cx="9396317" cy="2696081"/>
          </a:xfrm>
        </p:spPr>
        <p:txBody>
          <a:bodyPr>
            <a:normAutofit/>
          </a:bodyPr>
          <a:lstStyle/>
          <a:p>
            <a:pPr algn="ctr"/>
            <a:r>
              <a:rPr lang="en-US" sz="2400" b="1" dirty="0">
                <a:solidFill>
                  <a:srgbClr val="0070C0"/>
                </a:solidFill>
              </a:rPr>
              <a:t>Nancy McWilliams, PhD</a:t>
            </a:r>
          </a:p>
          <a:p>
            <a:pPr algn="ctr"/>
            <a:r>
              <a:rPr lang="en-US" sz="2400" b="1" dirty="0">
                <a:solidFill>
                  <a:srgbClr val="0070C0"/>
                </a:solidFill>
              </a:rPr>
              <a:t>Visiting Professor Emerita</a:t>
            </a:r>
          </a:p>
          <a:p>
            <a:pPr algn="ctr"/>
            <a:r>
              <a:rPr lang="en-US" sz="2400" b="1" dirty="0">
                <a:solidFill>
                  <a:srgbClr val="0070C0"/>
                </a:solidFill>
              </a:rPr>
              <a:t>Graduate School of Applied &amp; Professional Psychology</a:t>
            </a:r>
          </a:p>
          <a:p>
            <a:pPr algn="ctr"/>
            <a:r>
              <a:rPr lang="en-US" sz="2400" b="1" dirty="0">
                <a:solidFill>
                  <a:srgbClr val="0070C0"/>
                </a:solidFill>
              </a:rPr>
              <a:t>Rutgers, the State University of New Jersey</a:t>
            </a:r>
          </a:p>
        </p:txBody>
      </p:sp>
    </p:spTree>
    <p:extLst>
      <p:ext uri="{BB962C8B-B14F-4D97-AF65-F5344CB8AC3E}">
        <p14:creationId xmlns:p14="http://schemas.microsoft.com/office/powerpoint/2010/main" val="3243499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8A14DA-39FB-44B4-8694-61818CE51F69}"/>
              </a:ext>
            </a:extLst>
          </p:cNvPr>
          <p:cNvSpPr>
            <a:spLocks noGrp="1"/>
          </p:cNvSpPr>
          <p:nvPr>
            <p:ph type="title"/>
          </p:nvPr>
        </p:nvSpPr>
        <p:spPr>
          <a:xfrm>
            <a:off x="1516912" y="734693"/>
            <a:ext cx="10675088" cy="1292889"/>
          </a:xfrm>
        </p:spPr>
        <p:txBody>
          <a:bodyPr>
            <a:normAutofit/>
          </a:bodyPr>
          <a:lstStyle/>
          <a:p>
            <a:r>
              <a:rPr lang="en-US" b="1" dirty="0"/>
              <a:t>What psychological “vital signs” do supervisors teach clinicians and their patients to monitor?</a:t>
            </a:r>
            <a:endParaRPr lang="en-US" dirty="0"/>
          </a:p>
        </p:txBody>
      </p:sp>
      <p:sp>
        <p:nvSpPr>
          <p:cNvPr id="6" name="Content Placeholder 5">
            <a:extLst>
              <a:ext uri="{FF2B5EF4-FFF2-40B4-BE49-F238E27FC236}">
                <a16:creationId xmlns:a16="http://schemas.microsoft.com/office/drawing/2014/main" id="{C2BEDF14-32C0-4D58-AC17-6CCBB819AA27}"/>
              </a:ext>
            </a:extLst>
          </p:cNvPr>
          <p:cNvSpPr>
            <a:spLocks noGrp="1"/>
          </p:cNvSpPr>
          <p:nvPr>
            <p:ph sz="quarter" idx="14"/>
          </p:nvPr>
        </p:nvSpPr>
        <p:spPr>
          <a:xfrm>
            <a:off x="1516912" y="2447364"/>
            <a:ext cx="10065488" cy="3675941"/>
          </a:xfrm>
        </p:spPr>
        <p:txBody>
          <a:bodyPr>
            <a:normAutofit/>
          </a:bodyPr>
          <a:lstStyle/>
          <a:p>
            <a:pPr marL="0" indent="0">
              <a:buNone/>
            </a:pPr>
            <a:r>
              <a:rPr lang="en-US" b="1" dirty="0"/>
              <a:t>The following elements of psychological wellness are derived from both clinical reflection and empirical studies of capacities involved in overall mental health. Although most of these concepts emerged from psychoanalytic clinical thinking, and were influenced by earlier philosophical and spiritual writings, roughly equivalent terms have been used by contemporary therapists who do not identify with the psychoanalytic tradition. </a:t>
            </a:r>
          </a:p>
        </p:txBody>
      </p:sp>
      <p:sp>
        <p:nvSpPr>
          <p:cNvPr id="5" name="Text Placeholder 4">
            <a:extLst>
              <a:ext uri="{FF2B5EF4-FFF2-40B4-BE49-F238E27FC236}">
                <a16:creationId xmlns:a16="http://schemas.microsoft.com/office/drawing/2014/main" id="{EF075F70-8E40-4C4E-9AD1-6A9CC42EF910}"/>
              </a:ext>
            </a:extLst>
          </p:cNvPr>
          <p:cNvSpPr>
            <a:spLocks noGrp="1"/>
          </p:cNvSpPr>
          <p:nvPr>
            <p:ph type="body" sz="quarter" idx="13"/>
          </p:nvPr>
        </p:nvSpPr>
        <p:spPr>
          <a:xfrm>
            <a:off x="1834964" y="5658679"/>
            <a:ext cx="10675088" cy="715618"/>
          </a:xfrm>
        </p:spPr>
        <p:txBody>
          <a:bodyPr>
            <a:normAutofit/>
          </a:bodyPr>
          <a:lstStyle/>
          <a:p>
            <a:r>
              <a:rPr lang="en-US" dirty="0" err="1"/>
              <a:t>Lingiardi</a:t>
            </a:r>
            <a:r>
              <a:rPr lang="en-US" dirty="0"/>
              <a:t>, V., &amp; McWilliams, N. (Eds.) (2017). </a:t>
            </a:r>
            <a:r>
              <a:rPr lang="en-US" i="1" dirty="0"/>
              <a:t>Psychodynamic Diagnostic Manual, 2</a:t>
            </a:r>
            <a:r>
              <a:rPr lang="en-US" i="1" baseline="30000" dirty="0"/>
              <a:t>nd</a:t>
            </a:r>
            <a:r>
              <a:rPr lang="en-US" i="1" dirty="0"/>
              <a:t>. ed. (PDM-2)</a:t>
            </a:r>
            <a:r>
              <a:rPr lang="en-US" dirty="0"/>
              <a:t>. New York: Guilford.</a:t>
            </a:r>
          </a:p>
        </p:txBody>
      </p:sp>
    </p:spTree>
    <p:extLst>
      <p:ext uri="{BB962C8B-B14F-4D97-AF65-F5344CB8AC3E}">
        <p14:creationId xmlns:p14="http://schemas.microsoft.com/office/powerpoint/2010/main" val="3982156801"/>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DA60F-5F45-4857-BEE6-74491921D955}"/>
              </a:ext>
            </a:extLst>
          </p:cNvPr>
          <p:cNvSpPr>
            <a:spLocks noGrp="1"/>
          </p:cNvSpPr>
          <p:nvPr>
            <p:ph type="title"/>
          </p:nvPr>
        </p:nvSpPr>
        <p:spPr>
          <a:xfrm>
            <a:off x="609601" y="0"/>
            <a:ext cx="10893424" cy="1325217"/>
          </a:xfrm>
        </p:spPr>
        <p:txBody>
          <a:bodyPr>
            <a:normAutofit/>
          </a:bodyPr>
          <a:lstStyle/>
          <a:p>
            <a:pPr algn="ctr"/>
            <a:r>
              <a:rPr lang="en-US" b="1" dirty="0"/>
              <a:t>“Vital signs” of patient progress, supervisee growth, and deepening supervisory alliance</a:t>
            </a:r>
          </a:p>
        </p:txBody>
      </p:sp>
      <p:sp>
        <p:nvSpPr>
          <p:cNvPr id="3" name="Content Placeholder 2">
            <a:extLst>
              <a:ext uri="{FF2B5EF4-FFF2-40B4-BE49-F238E27FC236}">
                <a16:creationId xmlns:a16="http://schemas.microsoft.com/office/drawing/2014/main" id="{BD6BE44A-795E-4952-B97F-74399FD84F0E}"/>
              </a:ext>
            </a:extLst>
          </p:cNvPr>
          <p:cNvSpPr>
            <a:spLocks noGrp="1"/>
          </p:cNvSpPr>
          <p:nvPr>
            <p:ph idx="1"/>
          </p:nvPr>
        </p:nvSpPr>
        <p:spPr>
          <a:xfrm>
            <a:off x="2856234" y="1997570"/>
            <a:ext cx="8216484" cy="4161183"/>
          </a:xfrm>
        </p:spPr>
        <p:txBody>
          <a:bodyPr>
            <a:normAutofit fontScale="92500" lnSpcReduction="20000"/>
          </a:bodyPr>
          <a:lstStyle/>
          <a:p>
            <a:r>
              <a:rPr lang="en-US" b="1" dirty="0">
                <a:solidFill>
                  <a:srgbClr val="0070C0"/>
                </a:solidFill>
              </a:rPr>
              <a:t>1. Safety and increased attachment security;</a:t>
            </a:r>
          </a:p>
          <a:p>
            <a:r>
              <a:rPr lang="en-US" b="1" dirty="0">
                <a:solidFill>
                  <a:srgbClr val="0070C0"/>
                </a:solidFill>
              </a:rPr>
              <a:t>2. Self- and object constancy;</a:t>
            </a:r>
          </a:p>
          <a:p>
            <a:r>
              <a:rPr lang="en-US" b="1" dirty="0">
                <a:solidFill>
                  <a:srgbClr val="0070C0"/>
                </a:solidFill>
              </a:rPr>
              <a:t>3. Sense of agency/self-efficacy/autonomy;</a:t>
            </a:r>
          </a:p>
          <a:p>
            <a:r>
              <a:rPr lang="en-US" b="1" dirty="0">
                <a:solidFill>
                  <a:srgbClr val="0070C0"/>
                </a:solidFill>
              </a:rPr>
              <a:t>4. Reliable and realistic self-esteem;</a:t>
            </a:r>
          </a:p>
          <a:p>
            <a:r>
              <a:rPr lang="en-US" b="1" dirty="0">
                <a:solidFill>
                  <a:srgbClr val="0070C0"/>
                </a:solidFill>
              </a:rPr>
              <a:t>5. Resilience, flexibility, affect regulation;</a:t>
            </a:r>
          </a:p>
          <a:p>
            <a:r>
              <a:rPr lang="en-US" b="1" dirty="0">
                <a:solidFill>
                  <a:srgbClr val="0070C0"/>
                </a:solidFill>
              </a:rPr>
              <a:t>6. Reflective function (insight) and mentalization;</a:t>
            </a:r>
          </a:p>
          <a:p>
            <a:r>
              <a:rPr lang="en-US" b="1" dirty="0">
                <a:solidFill>
                  <a:srgbClr val="0070C0"/>
                </a:solidFill>
              </a:rPr>
              <a:t>7. Comfort in both communality and individuality;</a:t>
            </a:r>
          </a:p>
          <a:p>
            <a:r>
              <a:rPr lang="en-US" b="1" dirty="0">
                <a:solidFill>
                  <a:srgbClr val="0070C0"/>
                </a:solidFill>
              </a:rPr>
              <a:t>8. Vitality;</a:t>
            </a:r>
          </a:p>
          <a:p>
            <a:r>
              <a:rPr lang="en-US" b="1" dirty="0">
                <a:solidFill>
                  <a:srgbClr val="0070C0"/>
                </a:solidFill>
              </a:rPr>
              <a:t>9. Acceptance, forgiveness, gratitude;</a:t>
            </a:r>
          </a:p>
          <a:p>
            <a:r>
              <a:rPr lang="en-US" b="1" dirty="0">
                <a:solidFill>
                  <a:srgbClr val="0070C0"/>
                </a:solidFill>
              </a:rPr>
              <a:t>10. Love, work, and play.</a:t>
            </a:r>
          </a:p>
        </p:txBody>
      </p:sp>
    </p:spTree>
    <p:extLst>
      <p:ext uri="{BB962C8B-B14F-4D97-AF65-F5344CB8AC3E}">
        <p14:creationId xmlns:p14="http://schemas.microsoft.com/office/powerpoint/2010/main" val="551007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22C16-31FE-471D-A7E2-A7CD8874FE15}"/>
              </a:ext>
            </a:extLst>
          </p:cNvPr>
          <p:cNvSpPr>
            <a:spLocks noGrp="1"/>
          </p:cNvSpPr>
          <p:nvPr>
            <p:ph type="title"/>
          </p:nvPr>
        </p:nvSpPr>
        <p:spPr>
          <a:xfrm>
            <a:off x="1046922" y="347959"/>
            <a:ext cx="11145078" cy="1069680"/>
          </a:xfrm>
        </p:spPr>
        <p:txBody>
          <a:bodyPr/>
          <a:lstStyle/>
          <a:p>
            <a:r>
              <a:rPr lang="en-US" dirty="0"/>
              <a:t>1. Increased sense of interpersonal safety</a:t>
            </a:r>
          </a:p>
        </p:txBody>
      </p:sp>
      <p:sp>
        <p:nvSpPr>
          <p:cNvPr id="3" name="Content Placeholder 2">
            <a:extLst>
              <a:ext uri="{FF2B5EF4-FFF2-40B4-BE49-F238E27FC236}">
                <a16:creationId xmlns:a16="http://schemas.microsoft.com/office/drawing/2014/main" id="{8C017BF8-83FD-4405-AA9E-14C7FCE1E043}"/>
              </a:ext>
            </a:extLst>
          </p:cNvPr>
          <p:cNvSpPr>
            <a:spLocks noGrp="1"/>
          </p:cNvSpPr>
          <p:nvPr>
            <p:ph sz="quarter" idx="14"/>
          </p:nvPr>
        </p:nvSpPr>
        <p:spPr>
          <a:xfrm>
            <a:off x="3019646" y="1948071"/>
            <a:ext cx="8562753" cy="3552508"/>
          </a:xfrm>
        </p:spPr>
        <p:txBody>
          <a:bodyPr>
            <a:noAutofit/>
          </a:bodyPr>
          <a:lstStyle/>
          <a:p>
            <a:r>
              <a:rPr lang="en-US" sz="2800" b="1" dirty="0">
                <a:solidFill>
                  <a:srgbClr val="C00000"/>
                </a:solidFill>
              </a:rPr>
              <a:t>Security operations</a:t>
            </a:r>
            <a:r>
              <a:rPr lang="en-US" sz="2800" dirty="0"/>
              <a:t> (Harry Stack Sullivan);</a:t>
            </a:r>
          </a:p>
          <a:p>
            <a:r>
              <a:rPr lang="en-US" sz="2800" b="1" dirty="0">
                <a:solidFill>
                  <a:srgbClr val="C00000"/>
                </a:solidFill>
              </a:rPr>
              <a:t>Basic Trust</a:t>
            </a:r>
            <a:r>
              <a:rPr lang="en-US" sz="2800" dirty="0"/>
              <a:t> (Erik Erikson);</a:t>
            </a:r>
          </a:p>
          <a:p>
            <a:r>
              <a:rPr lang="en-US" sz="2800" b="1" dirty="0">
                <a:solidFill>
                  <a:srgbClr val="C00000"/>
                </a:solidFill>
              </a:rPr>
              <a:t>Attachment Security</a:t>
            </a:r>
            <a:r>
              <a:rPr lang="en-US" sz="2800" dirty="0"/>
              <a:t> (John Bowlby);</a:t>
            </a:r>
          </a:p>
          <a:p>
            <a:r>
              <a:rPr lang="en-US" sz="2800" b="1" dirty="0">
                <a:solidFill>
                  <a:srgbClr val="C00000"/>
                </a:solidFill>
              </a:rPr>
              <a:t>Epistemic Trust</a:t>
            </a:r>
            <a:r>
              <a:rPr lang="en-US" sz="2800" dirty="0"/>
              <a:t> (Peter </a:t>
            </a:r>
            <a:r>
              <a:rPr lang="en-US" sz="2800" dirty="0" err="1"/>
              <a:t>Fonagy</a:t>
            </a:r>
            <a:r>
              <a:rPr lang="en-US" sz="2800" dirty="0"/>
              <a:t>).</a:t>
            </a:r>
          </a:p>
        </p:txBody>
      </p:sp>
      <p:sp>
        <p:nvSpPr>
          <p:cNvPr id="4" name="Text Placeholder 3">
            <a:extLst>
              <a:ext uri="{FF2B5EF4-FFF2-40B4-BE49-F238E27FC236}">
                <a16:creationId xmlns:a16="http://schemas.microsoft.com/office/drawing/2014/main" id="{8FD57188-44C5-42D5-98BD-39E0F40B2941}"/>
              </a:ext>
            </a:extLst>
          </p:cNvPr>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103266618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a:extLst>
              <a:ext uri="{FF2B5EF4-FFF2-40B4-BE49-F238E27FC236}">
                <a16:creationId xmlns:a16="http://schemas.microsoft.com/office/drawing/2014/main" id="{078EAC72-4CE0-4CE8-AE8F-337342A06A86}"/>
              </a:ext>
            </a:extLst>
          </p:cNvPr>
          <p:cNvSpPr>
            <a:spLocks noGrp="1" noChangeArrowheads="1"/>
          </p:cNvSpPr>
          <p:nvPr>
            <p:ph type="title"/>
          </p:nvPr>
        </p:nvSpPr>
        <p:spPr>
          <a:xfrm>
            <a:off x="1484311" y="1"/>
            <a:ext cx="10018713" cy="887895"/>
          </a:xfrm>
        </p:spPr>
        <p:txBody>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en-US" b="1" dirty="0">
                <a:solidFill>
                  <a:srgbClr val="0070C0"/>
                </a:solidFill>
              </a:rPr>
              <a:t>Relevant References</a:t>
            </a:r>
          </a:p>
        </p:txBody>
      </p:sp>
      <p:sp>
        <p:nvSpPr>
          <p:cNvPr id="14338" name="Rectangle 2">
            <a:extLst>
              <a:ext uri="{FF2B5EF4-FFF2-40B4-BE49-F238E27FC236}">
                <a16:creationId xmlns:a16="http://schemas.microsoft.com/office/drawing/2014/main" id="{F8FD3C93-3708-4327-936F-48B593B687E0}"/>
              </a:ext>
            </a:extLst>
          </p:cNvPr>
          <p:cNvSpPr>
            <a:spLocks noGrp="1"/>
          </p:cNvSpPr>
          <p:nvPr>
            <p:ph idx="1"/>
          </p:nvPr>
        </p:nvSpPr>
        <p:spPr>
          <a:xfrm>
            <a:off x="1981199" y="1364974"/>
            <a:ext cx="9799984" cy="5685183"/>
          </a:xfrm>
        </p:spPr>
        <p:txBody>
          <a:bodyPr>
            <a:normAutofit fontScale="92500" lnSpcReduction="20000"/>
          </a:bodyPr>
          <a:lstStyle/>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900" b="1" dirty="0">
                <a:latin typeface="Arial" panose="020B0604020202020204" pitchFamily="34" charset="0"/>
                <a:cs typeface="Arial" panose="020B0604020202020204" pitchFamily="34" charset="0"/>
              </a:rPr>
              <a:t>Bowlby, J. (1969). </a:t>
            </a:r>
            <a:r>
              <a:rPr lang="en-GB" altLang="en-US" sz="1900" b="1" i="1" dirty="0">
                <a:latin typeface="Arial" panose="020B0604020202020204" pitchFamily="34" charset="0"/>
                <a:cs typeface="Arial" panose="020B0604020202020204" pitchFamily="34" charset="0"/>
              </a:rPr>
              <a:t>Attachment and Loss: vol. I. Attachment</a:t>
            </a:r>
            <a:r>
              <a:rPr lang="en-GB" altLang="en-US" sz="1900" b="1" dirty="0">
                <a:latin typeface="Arial" panose="020B0604020202020204" pitchFamily="34" charset="0"/>
                <a:cs typeface="Arial" panose="020B0604020202020204" pitchFamily="34" charset="0"/>
              </a:rPr>
              <a:t>. New York: Basic Books.</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900" b="1" dirty="0">
                <a:latin typeface="Arial" panose="020B0604020202020204" pitchFamily="34" charset="0"/>
                <a:cs typeface="Arial" panose="020B0604020202020204" pitchFamily="34" charset="0"/>
              </a:rPr>
              <a:t>Bowlby, J. (1973). </a:t>
            </a:r>
            <a:r>
              <a:rPr lang="en-GB" altLang="en-US" sz="1900" b="1" i="1" dirty="0">
                <a:latin typeface="Arial" panose="020B0604020202020204" pitchFamily="34" charset="0"/>
                <a:cs typeface="Arial" panose="020B0604020202020204" pitchFamily="34" charset="0"/>
              </a:rPr>
              <a:t>Attachment and Loss: vol. II. Separation</a:t>
            </a:r>
            <a:r>
              <a:rPr lang="en-GB" altLang="en-US" sz="1900" b="1" dirty="0">
                <a:latin typeface="Arial" panose="020B0604020202020204" pitchFamily="34" charset="0"/>
                <a:cs typeface="Arial" panose="020B0604020202020204" pitchFamily="34" charset="0"/>
              </a:rPr>
              <a:t>. New York: Basic Books.</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900" b="1" dirty="0" err="1">
                <a:latin typeface="Arial" panose="020B0604020202020204" pitchFamily="34" charset="0"/>
                <a:cs typeface="Arial" panose="020B0604020202020204" pitchFamily="34" charset="0"/>
              </a:rPr>
              <a:t>Mikulincer</a:t>
            </a:r>
            <a:r>
              <a:rPr lang="en-GB" altLang="en-US" sz="1900" b="1" dirty="0">
                <a:latin typeface="Arial" panose="020B0604020202020204" pitchFamily="34" charset="0"/>
                <a:cs typeface="Arial" panose="020B0604020202020204" pitchFamily="34" charset="0"/>
              </a:rPr>
              <a:t>, M., &amp; Shaver, P. (2007). </a:t>
            </a:r>
            <a:r>
              <a:rPr lang="en-GB" altLang="en-US" sz="1900" b="1" i="1" dirty="0">
                <a:latin typeface="Arial" panose="020B0604020202020204" pitchFamily="34" charset="0"/>
                <a:cs typeface="Arial" panose="020B0604020202020204" pitchFamily="34" charset="0"/>
              </a:rPr>
              <a:t>Attachment in Adulthood: Structure, Dynamics, and Change</a:t>
            </a:r>
            <a:r>
              <a:rPr lang="en-GB" altLang="en-US" sz="1900" b="1" dirty="0">
                <a:latin typeface="Arial" panose="020B0604020202020204" pitchFamily="34" charset="0"/>
                <a:cs typeface="Arial" panose="020B0604020202020204" pitchFamily="34" charset="0"/>
              </a:rPr>
              <a:t>. New York: Guilford. </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900" b="1" dirty="0" err="1">
                <a:latin typeface="Arial" panose="020B0604020202020204" pitchFamily="34" charset="0"/>
                <a:cs typeface="Arial" panose="020B0604020202020204" pitchFamily="34" charset="0"/>
              </a:rPr>
              <a:t>Wallin</a:t>
            </a:r>
            <a:r>
              <a:rPr lang="en-GB" altLang="en-US" sz="1900" b="1" dirty="0">
                <a:latin typeface="Arial" panose="020B0604020202020204" pitchFamily="34" charset="0"/>
                <a:cs typeface="Arial" panose="020B0604020202020204" pitchFamily="34" charset="0"/>
              </a:rPr>
              <a:t>, D. (2007). </a:t>
            </a:r>
            <a:r>
              <a:rPr lang="en-GB" altLang="en-US" sz="1900" b="1" i="1" dirty="0">
                <a:latin typeface="Arial" panose="020B0604020202020204" pitchFamily="34" charset="0"/>
                <a:cs typeface="Arial" panose="020B0604020202020204" pitchFamily="34" charset="0"/>
              </a:rPr>
              <a:t>Attachment in Psychotherapy</a:t>
            </a:r>
            <a:r>
              <a:rPr lang="en-GB" altLang="en-US" sz="1900" b="1" dirty="0">
                <a:latin typeface="Arial" panose="020B0604020202020204" pitchFamily="34" charset="0"/>
                <a:cs typeface="Arial" panose="020B0604020202020204" pitchFamily="34" charset="0"/>
              </a:rPr>
              <a:t>. New York: Guilford.</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900" b="1" dirty="0">
                <a:latin typeface="Arial" panose="020B0604020202020204" pitchFamily="34" charset="0"/>
                <a:cs typeface="Arial" panose="020B0604020202020204" pitchFamily="34" charset="0"/>
              </a:rPr>
              <a:t>Slade, A., &amp; Holmes, J. (2019). Attachment and psychotherapy. </a:t>
            </a:r>
            <a:r>
              <a:rPr lang="en-US" sz="1900" b="1" i="1" dirty="0">
                <a:latin typeface="Arial" panose="020B0604020202020204" pitchFamily="34" charset="0"/>
                <a:cs typeface="Arial" panose="020B0604020202020204" pitchFamily="34" charset="0"/>
              </a:rPr>
              <a:t>Current Opinion in Psychology, 25</a:t>
            </a:r>
            <a:r>
              <a:rPr lang="en-US" sz="1900" b="1" dirty="0">
                <a:latin typeface="Arial" panose="020B0604020202020204" pitchFamily="34" charset="0"/>
                <a:cs typeface="Arial" panose="020B0604020202020204" pitchFamily="34" charset="0"/>
              </a:rPr>
              <a:t>, 152-156.</a:t>
            </a:r>
          </a:p>
          <a:p>
            <a:pPr algn="l"/>
            <a:r>
              <a:rPr lang="en-US" sz="1900" b="1" i="0" dirty="0" err="1">
                <a:effectLst/>
                <a:latin typeface="Arial" panose="020B0604020202020204" pitchFamily="34" charset="0"/>
                <a:cs typeface="Arial" panose="020B0604020202020204" pitchFamily="34" charset="0"/>
              </a:rPr>
              <a:t>Cozzarelli</a:t>
            </a:r>
            <a:r>
              <a:rPr lang="en-US" sz="1900" b="1" i="0" dirty="0">
                <a:effectLst/>
                <a:latin typeface="Arial" panose="020B0604020202020204" pitchFamily="34" charset="0"/>
                <a:cs typeface="Arial" panose="020B0604020202020204" pitchFamily="34" charset="0"/>
              </a:rPr>
              <a:t>, C., </a:t>
            </a:r>
            <a:r>
              <a:rPr lang="en-US" sz="1900" b="1" i="0" dirty="0" err="1">
                <a:effectLst/>
                <a:latin typeface="Arial" panose="020B0604020202020204" pitchFamily="34" charset="0"/>
                <a:cs typeface="Arial" panose="020B0604020202020204" pitchFamily="34" charset="0"/>
              </a:rPr>
              <a:t>Karafa</a:t>
            </a:r>
            <a:r>
              <a:rPr lang="en-US" sz="1900" b="1" i="0" dirty="0">
                <a:effectLst/>
                <a:latin typeface="Arial" panose="020B0604020202020204" pitchFamily="34" charset="0"/>
                <a:cs typeface="Arial" panose="020B0604020202020204" pitchFamily="34" charset="0"/>
              </a:rPr>
              <a:t>, J. A., Collins, N. L., &amp; </a:t>
            </a:r>
            <a:r>
              <a:rPr lang="en-US" sz="1900" b="1" i="0" dirty="0" err="1">
                <a:effectLst/>
                <a:latin typeface="Arial" panose="020B0604020202020204" pitchFamily="34" charset="0"/>
                <a:cs typeface="Arial" panose="020B0604020202020204" pitchFamily="34" charset="0"/>
              </a:rPr>
              <a:t>Tagler</a:t>
            </a:r>
            <a:r>
              <a:rPr lang="en-US" sz="1900" b="1" i="0" dirty="0">
                <a:effectLst/>
                <a:latin typeface="Arial" panose="020B0604020202020204" pitchFamily="34" charset="0"/>
                <a:cs typeface="Arial" panose="020B0604020202020204" pitchFamily="34" charset="0"/>
              </a:rPr>
              <a:t>, M. J. (2003) Stability and change in adult attachment styles: associations with personal vulnerabilities, life events. and global </a:t>
            </a:r>
            <a:r>
              <a:rPr lang="en-US" sz="1900" b="1" i="0" dirty="0" err="1">
                <a:effectLst/>
                <a:latin typeface="Arial" panose="020B0604020202020204" pitchFamily="34" charset="0"/>
                <a:cs typeface="Arial" panose="020B0604020202020204" pitchFamily="34" charset="0"/>
              </a:rPr>
              <a:t>construals</a:t>
            </a:r>
            <a:r>
              <a:rPr lang="en-US" sz="1900" b="1" i="0" dirty="0">
                <a:effectLst/>
                <a:latin typeface="Arial" panose="020B0604020202020204" pitchFamily="34" charset="0"/>
                <a:cs typeface="Arial" panose="020B0604020202020204" pitchFamily="34" charset="0"/>
              </a:rPr>
              <a:t> of self and others. </a:t>
            </a:r>
            <a:r>
              <a:rPr lang="en-US" sz="1900" b="1" i="1" dirty="0">
                <a:effectLst/>
                <a:latin typeface="Arial" panose="020B0604020202020204" pitchFamily="34" charset="0"/>
                <a:cs typeface="Arial" panose="020B0604020202020204" pitchFamily="34" charset="0"/>
              </a:rPr>
              <a:t>Journal of Social &amp; Clinical Psychology, 22</a:t>
            </a:r>
            <a:r>
              <a:rPr lang="en-US" sz="1900" b="1" i="0" dirty="0">
                <a:effectLst/>
                <a:latin typeface="Arial" panose="020B0604020202020204" pitchFamily="34" charset="0"/>
                <a:cs typeface="Arial" panose="020B0604020202020204" pitchFamily="34" charset="0"/>
              </a:rPr>
              <a:t>(3). Published Online:1 Jun 2005</a:t>
            </a:r>
            <a:r>
              <a:rPr lang="en-US" sz="1900" b="1" i="0" dirty="0">
                <a:solidFill>
                  <a:srgbClr val="4B5C70"/>
                </a:solidFill>
                <a:effectLst/>
                <a:latin typeface="Arial" panose="020B0604020202020204" pitchFamily="34" charset="0"/>
                <a:cs typeface="Arial" panose="020B0604020202020204" pitchFamily="34" charset="0"/>
              </a:rPr>
              <a:t> </a:t>
            </a:r>
            <a:r>
              <a:rPr lang="en-US" sz="1900" b="1" i="0" u="none" strike="noStrike" dirty="0">
                <a:solidFill>
                  <a:srgbClr val="A42609"/>
                </a:solidFill>
                <a:effectLst/>
                <a:latin typeface="Arial" panose="020B0604020202020204" pitchFamily="34" charset="0"/>
                <a:cs typeface="Arial" panose="020B0604020202020204" pitchFamily="34" charset="0"/>
                <a:hlinkClick r:id="rId3"/>
              </a:rPr>
              <a:t>https://doi.org/10.1521/jscp.22.3.315.22888</a:t>
            </a:r>
            <a:endParaRPr lang="en-US" sz="1900" b="1" i="0" u="none" strike="noStrike" dirty="0">
              <a:solidFill>
                <a:srgbClr val="A42609"/>
              </a:solidFill>
              <a:effectLst/>
              <a:latin typeface="Arial" panose="020B0604020202020204" pitchFamily="34" charset="0"/>
              <a:cs typeface="Arial" panose="020B0604020202020204" pitchFamily="34" charset="0"/>
            </a:endParaRPr>
          </a:p>
          <a:p>
            <a:pPr algn="l"/>
            <a:r>
              <a:rPr lang="en-US" sz="1900" b="1" dirty="0">
                <a:latin typeface="Arial" panose="020B0604020202020204" pitchFamily="34" charset="0"/>
                <a:cs typeface="Arial" panose="020B0604020202020204" pitchFamily="34" charset="0"/>
              </a:rPr>
              <a:t>Fraley, C. R., &amp; </a:t>
            </a:r>
            <a:r>
              <a:rPr lang="en-US" sz="1900" b="1" dirty="0" err="1">
                <a:latin typeface="Arial" panose="020B0604020202020204" pitchFamily="34" charset="0"/>
                <a:cs typeface="Arial" panose="020B0604020202020204" pitchFamily="34" charset="0"/>
              </a:rPr>
              <a:t>Roisman</a:t>
            </a:r>
            <a:r>
              <a:rPr lang="en-US" sz="1900" b="1" dirty="0">
                <a:latin typeface="Arial" panose="020B0604020202020204" pitchFamily="34" charset="0"/>
                <a:cs typeface="Arial" panose="020B0604020202020204" pitchFamily="34" charset="0"/>
              </a:rPr>
              <a:t>, G. I. (2019). The development of adult attachment styles: Four lessons. </a:t>
            </a:r>
            <a:r>
              <a:rPr lang="en-US" sz="1900" b="1" i="1" dirty="0">
                <a:latin typeface="Arial" panose="020B0604020202020204" pitchFamily="34" charset="0"/>
                <a:cs typeface="Arial" panose="020B0604020202020204" pitchFamily="34" charset="0"/>
              </a:rPr>
              <a:t>Current Opinion in Psychiatry, 25</a:t>
            </a:r>
            <a:r>
              <a:rPr lang="en-US" sz="1900" b="1" dirty="0">
                <a:latin typeface="Arial" panose="020B0604020202020204" pitchFamily="34" charset="0"/>
                <a:cs typeface="Arial" panose="020B0604020202020204" pitchFamily="34" charset="0"/>
              </a:rPr>
              <a:t>, 26-30.</a:t>
            </a:r>
            <a:endParaRPr lang="en-US" sz="1900" b="1" i="0" dirty="0">
              <a:effectLst/>
              <a:latin typeface="Arial" panose="020B0604020202020204" pitchFamily="34" charset="0"/>
              <a:cs typeface="Arial" panose="020B0604020202020204" pitchFamily="34" charset="0"/>
            </a:endParaRPr>
          </a:p>
          <a:p>
            <a:r>
              <a:rPr lang="en-US" sz="1900" b="1" dirty="0">
                <a:latin typeface="Arial" panose="020B0604020202020204" pitchFamily="34" charset="0"/>
                <a:cs typeface="Arial" panose="020B0604020202020204" pitchFamily="34" charset="0"/>
              </a:rPr>
              <a:t>Theisen, J. C.,</a:t>
            </a:r>
            <a:r>
              <a:rPr lang="en-US" sz="1900" b="1" baseline="30000" dirty="0">
                <a:latin typeface="Arial" panose="020B0604020202020204" pitchFamily="34" charset="0"/>
                <a:cs typeface="Arial" panose="020B0604020202020204" pitchFamily="34" charset="0"/>
              </a:rPr>
              <a:t> </a:t>
            </a:r>
            <a:r>
              <a:rPr lang="en-US" sz="1900" b="1" dirty="0">
                <a:latin typeface="Arial" panose="020B0604020202020204" pitchFamily="34" charset="0"/>
                <a:cs typeface="Arial" panose="020B0604020202020204" pitchFamily="34" charset="0"/>
              </a:rPr>
              <a:t> Fraley, C. R., </a:t>
            </a:r>
            <a:r>
              <a:rPr lang="en-US" sz="1900" b="1" dirty="0" err="1">
                <a:latin typeface="Arial" panose="020B0604020202020204" pitchFamily="34" charset="0"/>
                <a:cs typeface="Arial" panose="020B0604020202020204" pitchFamily="34" charset="0"/>
              </a:rPr>
              <a:t>Hankin</a:t>
            </a:r>
            <a:r>
              <a:rPr lang="en-US" sz="1900" b="1" dirty="0">
                <a:latin typeface="Arial" panose="020B0604020202020204" pitchFamily="34" charset="0"/>
                <a:cs typeface="Arial" panose="020B0604020202020204" pitchFamily="34" charset="0"/>
              </a:rPr>
              <a:t>, B. L., Young, J. F., &amp; </a:t>
            </a:r>
            <a:r>
              <a:rPr lang="en-US" sz="1900" b="1" dirty="0" err="1">
                <a:latin typeface="Arial" panose="020B0604020202020204" pitchFamily="34" charset="0"/>
                <a:cs typeface="Arial" panose="020B0604020202020204" pitchFamily="34" charset="0"/>
              </a:rPr>
              <a:t>Chopik</a:t>
            </a:r>
            <a:r>
              <a:rPr lang="en-US" sz="1900" b="1" dirty="0">
                <a:latin typeface="Arial" panose="020B0604020202020204" pitchFamily="34" charset="0"/>
                <a:cs typeface="Arial" panose="020B0604020202020204" pitchFamily="34" charset="0"/>
              </a:rPr>
              <a:t>, W. J. (2019). How do attachment styles change from childhood through adolescence? Findings from an accelerated longitudinal Cohort study. </a:t>
            </a:r>
            <a:r>
              <a:rPr lang="en-US" sz="1900" b="1" i="1" dirty="0">
                <a:latin typeface="Arial" panose="020B0604020202020204" pitchFamily="34" charset="0"/>
                <a:cs typeface="Arial" panose="020B0604020202020204" pitchFamily="34" charset="0"/>
              </a:rPr>
              <a:t>Journal of Research in Personality, 74</a:t>
            </a:r>
            <a:r>
              <a:rPr lang="en-US" sz="1900" b="1" dirty="0">
                <a:latin typeface="Arial" panose="020B0604020202020204" pitchFamily="34" charset="0"/>
                <a:cs typeface="Arial" panose="020B0604020202020204" pitchFamily="34" charset="0"/>
              </a:rPr>
              <a:t>, 141-146.</a:t>
            </a:r>
          </a:p>
          <a:p>
            <a:pPr algn="l"/>
            <a:r>
              <a:rPr lang="en-US" sz="1900" b="1" i="0" dirty="0">
                <a:solidFill>
                  <a:srgbClr val="333333"/>
                </a:solidFill>
                <a:effectLst/>
                <a:latin typeface="Arial" panose="020B0604020202020204" pitchFamily="34" charset="0"/>
              </a:rPr>
              <a:t>Eubanks, C. F., </a:t>
            </a:r>
            <a:r>
              <a:rPr lang="en-US" sz="1900" b="1" i="0" dirty="0" err="1">
                <a:solidFill>
                  <a:srgbClr val="333333"/>
                </a:solidFill>
                <a:effectLst/>
                <a:latin typeface="Arial" panose="020B0604020202020204" pitchFamily="34" charset="0"/>
              </a:rPr>
              <a:t>Muran</a:t>
            </a:r>
            <a:r>
              <a:rPr lang="en-US" sz="1900" b="1" i="0" dirty="0">
                <a:solidFill>
                  <a:srgbClr val="333333"/>
                </a:solidFill>
                <a:effectLst/>
                <a:latin typeface="Arial" panose="020B0604020202020204" pitchFamily="34" charset="0"/>
              </a:rPr>
              <a:t>, J. C., &amp; Safran, J. D. (2018). Alliance rupture repair: A meta-analysis. </a:t>
            </a:r>
            <a:r>
              <a:rPr lang="en-US" sz="1900" b="1" i="1" dirty="0">
                <a:solidFill>
                  <a:srgbClr val="333333"/>
                </a:solidFill>
                <a:effectLst/>
                <a:latin typeface="Arial" panose="020B0604020202020204" pitchFamily="34" charset="0"/>
              </a:rPr>
              <a:t>Psychotherapy, 55</a:t>
            </a:r>
            <a:r>
              <a:rPr lang="en-US" sz="1900" b="1" i="0" dirty="0">
                <a:solidFill>
                  <a:srgbClr val="333333"/>
                </a:solidFill>
                <a:effectLst/>
                <a:latin typeface="Arial" panose="020B0604020202020204" pitchFamily="34" charset="0"/>
              </a:rPr>
              <a:t>(4), 508–519.</a:t>
            </a:r>
            <a:endParaRPr lang="en-US" sz="1900" b="1" dirty="0"/>
          </a:p>
          <a:p>
            <a:pPr algn="l"/>
            <a:r>
              <a:rPr lang="en-US" sz="1900" b="1" i="0" dirty="0">
                <a:solidFill>
                  <a:srgbClr val="333333"/>
                </a:solidFill>
                <a:effectLst/>
                <a:latin typeface="Arial" panose="020B0604020202020204" pitchFamily="34" charset="0"/>
              </a:rPr>
              <a:t>Levy, K. N., &amp; Johnson, B. N. (2019). Attachment and psychotherapy: Implications from empirical research. </a:t>
            </a:r>
            <a:r>
              <a:rPr lang="en-US" sz="1900" b="1" i="1" dirty="0">
                <a:solidFill>
                  <a:srgbClr val="333333"/>
                </a:solidFill>
                <a:effectLst/>
                <a:latin typeface="Arial" panose="020B0604020202020204" pitchFamily="34" charset="0"/>
              </a:rPr>
              <a:t>Canadian Psychology/</a:t>
            </a:r>
            <a:r>
              <a:rPr lang="en-US" sz="1900" b="1" i="1" dirty="0" err="1">
                <a:solidFill>
                  <a:srgbClr val="333333"/>
                </a:solidFill>
                <a:effectLst/>
                <a:latin typeface="Arial" panose="020B0604020202020204" pitchFamily="34" charset="0"/>
              </a:rPr>
              <a:t>Psychologie</a:t>
            </a:r>
            <a:r>
              <a:rPr lang="en-US" sz="1900" b="1" i="1" dirty="0">
                <a:solidFill>
                  <a:srgbClr val="333333"/>
                </a:solidFill>
                <a:effectLst/>
                <a:latin typeface="Arial" panose="020B0604020202020204" pitchFamily="34" charset="0"/>
              </a:rPr>
              <a:t> </a:t>
            </a:r>
            <a:r>
              <a:rPr lang="en-US" sz="1900" b="1" i="1" dirty="0" err="1">
                <a:solidFill>
                  <a:srgbClr val="333333"/>
                </a:solidFill>
                <a:effectLst/>
                <a:latin typeface="Arial" panose="020B0604020202020204" pitchFamily="34" charset="0"/>
              </a:rPr>
              <a:t>canadienne</a:t>
            </a:r>
            <a:r>
              <a:rPr lang="en-US" sz="1900" b="1" i="1" dirty="0">
                <a:solidFill>
                  <a:srgbClr val="333333"/>
                </a:solidFill>
                <a:effectLst/>
                <a:latin typeface="Arial" panose="020B0604020202020204" pitchFamily="34" charset="0"/>
              </a:rPr>
              <a:t>, 60</a:t>
            </a:r>
            <a:r>
              <a:rPr lang="en-US" sz="1900" b="1" i="0" dirty="0">
                <a:solidFill>
                  <a:srgbClr val="333333"/>
                </a:solidFill>
                <a:effectLst/>
                <a:latin typeface="Arial" panose="020B0604020202020204" pitchFamily="34" charset="0"/>
              </a:rPr>
              <a:t>(3), 178–193.</a:t>
            </a:r>
            <a:endParaRPr lang="en-US" sz="1900" b="1" dirty="0"/>
          </a:p>
          <a:p>
            <a:endParaRPr lang="en-US" sz="1100" dirty="0"/>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n-US" sz="2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D9AB665-744C-4A2C-A74C-75F56B1400E3}"/>
              </a:ext>
            </a:extLst>
          </p:cNvPr>
          <p:cNvSpPr>
            <a:spLocks noGrp="1"/>
          </p:cNvSpPr>
          <p:nvPr>
            <p:ph type="title"/>
          </p:nvPr>
        </p:nvSpPr>
        <p:spPr>
          <a:xfrm>
            <a:off x="1484311" y="92766"/>
            <a:ext cx="10018713" cy="1497495"/>
          </a:xfrm>
        </p:spPr>
        <p:txBody>
          <a:bodyPr>
            <a:normAutofit/>
          </a:bodyPr>
          <a:lstStyle/>
          <a:p>
            <a:pPr algn="ctr"/>
            <a:r>
              <a:rPr lang="en-US" b="1" dirty="0"/>
              <a:t>Cassidy, J., &amp; Shaver, P. R. (2016)</a:t>
            </a:r>
          </a:p>
        </p:txBody>
      </p:sp>
      <p:pic>
        <p:nvPicPr>
          <p:cNvPr id="43010" name="Picture 2" descr="Product Details">
            <a:hlinkClick r:id="rId2"/>
            <a:extLst>
              <a:ext uri="{FF2B5EF4-FFF2-40B4-BE49-F238E27FC236}">
                <a16:creationId xmlns:a16="http://schemas.microsoft.com/office/drawing/2014/main" id="{EE6A75DD-CE22-4CE7-A8B3-BA83E224E947}"/>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744119" y="1752600"/>
            <a:ext cx="4343400" cy="4343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0709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7606A-107D-4E23-A4AD-3D617EAF8669}"/>
              </a:ext>
            </a:extLst>
          </p:cNvPr>
          <p:cNvSpPr>
            <a:spLocks noGrp="1"/>
          </p:cNvSpPr>
          <p:nvPr>
            <p:ph type="title"/>
          </p:nvPr>
        </p:nvSpPr>
        <p:spPr/>
        <p:txBody>
          <a:bodyPr/>
          <a:lstStyle/>
          <a:p>
            <a:r>
              <a:rPr lang="en-US" dirty="0"/>
              <a:t>2. Increased feeling of personal continuity</a:t>
            </a:r>
          </a:p>
        </p:txBody>
      </p:sp>
      <p:sp>
        <p:nvSpPr>
          <p:cNvPr id="3" name="Content Placeholder 2">
            <a:extLst>
              <a:ext uri="{FF2B5EF4-FFF2-40B4-BE49-F238E27FC236}">
                <a16:creationId xmlns:a16="http://schemas.microsoft.com/office/drawing/2014/main" id="{5719A064-340A-4F57-A15F-DEFDFCEAC62F}"/>
              </a:ext>
            </a:extLst>
          </p:cNvPr>
          <p:cNvSpPr>
            <a:spLocks noGrp="1"/>
          </p:cNvSpPr>
          <p:nvPr>
            <p:ph sz="quarter" idx="14"/>
          </p:nvPr>
        </p:nvSpPr>
        <p:spPr>
          <a:xfrm>
            <a:off x="2721934" y="2196353"/>
            <a:ext cx="8860465" cy="3926953"/>
          </a:xfrm>
        </p:spPr>
        <p:txBody>
          <a:bodyPr>
            <a:normAutofit/>
          </a:bodyPr>
          <a:lstStyle/>
          <a:p>
            <a:r>
              <a:rPr lang="en-US" sz="2800" b="1" dirty="0">
                <a:solidFill>
                  <a:srgbClr val="C00000"/>
                </a:solidFill>
              </a:rPr>
              <a:t>Sense of “going on being” </a:t>
            </a:r>
            <a:r>
              <a:rPr lang="en-US" sz="2800" dirty="0"/>
              <a:t>(Donald Winnicott);</a:t>
            </a:r>
          </a:p>
          <a:p>
            <a:r>
              <a:rPr lang="en-US" sz="2800" b="1" dirty="0">
                <a:solidFill>
                  <a:srgbClr val="C00000"/>
                </a:solidFill>
              </a:rPr>
              <a:t>Identity integration</a:t>
            </a:r>
            <a:r>
              <a:rPr lang="en-US" sz="2800" dirty="0"/>
              <a:t> (Eric Erikson);</a:t>
            </a:r>
          </a:p>
          <a:p>
            <a:r>
              <a:rPr lang="en-US" sz="2800" b="1" dirty="0">
                <a:solidFill>
                  <a:srgbClr val="C00000"/>
                </a:solidFill>
              </a:rPr>
              <a:t>Self-constancy</a:t>
            </a:r>
            <a:r>
              <a:rPr lang="en-US" sz="2800" dirty="0"/>
              <a:t> (Margaret Mahler);</a:t>
            </a:r>
          </a:p>
          <a:p>
            <a:r>
              <a:rPr lang="en-US" sz="2800" b="1" dirty="0">
                <a:solidFill>
                  <a:srgbClr val="C00000"/>
                </a:solidFill>
              </a:rPr>
              <a:t>Self-cohesion</a:t>
            </a:r>
            <a:r>
              <a:rPr lang="en-US" sz="2800" dirty="0"/>
              <a:t> (Heinz Kohut);</a:t>
            </a:r>
          </a:p>
          <a:p>
            <a:r>
              <a:rPr lang="en-US" sz="2800" b="1" dirty="0">
                <a:solidFill>
                  <a:srgbClr val="C00000"/>
                </a:solidFill>
              </a:rPr>
              <a:t>Standing in the spaces </a:t>
            </a:r>
            <a:r>
              <a:rPr lang="en-US" sz="2800" dirty="0"/>
              <a:t>(Philip Bromberg).</a:t>
            </a:r>
          </a:p>
        </p:txBody>
      </p:sp>
      <p:sp>
        <p:nvSpPr>
          <p:cNvPr id="4" name="Text Placeholder 3">
            <a:extLst>
              <a:ext uri="{FF2B5EF4-FFF2-40B4-BE49-F238E27FC236}">
                <a16:creationId xmlns:a16="http://schemas.microsoft.com/office/drawing/2014/main" id="{9F0B109C-6DDA-4018-B69B-76EBD5246B7C}"/>
              </a:ext>
            </a:extLst>
          </p:cNvPr>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59648824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7C8B5-F59B-4794-B2A3-04288111DE9D}"/>
              </a:ext>
            </a:extLst>
          </p:cNvPr>
          <p:cNvSpPr>
            <a:spLocks noGrp="1"/>
          </p:cNvSpPr>
          <p:nvPr>
            <p:ph type="title"/>
          </p:nvPr>
        </p:nvSpPr>
        <p:spPr>
          <a:xfrm>
            <a:off x="1484311" y="0"/>
            <a:ext cx="10018713" cy="1179443"/>
          </a:xfrm>
        </p:spPr>
        <p:txBody>
          <a:bodyPr/>
          <a:lstStyle/>
          <a:p>
            <a:pPr algn="ctr"/>
            <a:r>
              <a:rPr lang="en-US" b="1" dirty="0">
                <a:solidFill>
                  <a:srgbClr val="0070C0"/>
                </a:solidFill>
              </a:rPr>
              <a:t>Relevant References</a:t>
            </a:r>
          </a:p>
        </p:txBody>
      </p:sp>
      <p:sp>
        <p:nvSpPr>
          <p:cNvPr id="3" name="Content Placeholder 2">
            <a:extLst>
              <a:ext uri="{FF2B5EF4-FFF2-40B4-BE49-F238E27FC236}">
                <a16:creationId xmlns:a16="http://schemas.microsoft.com/office/drawing/2014/main" id="{CB97ABDF-7211-409B-A957-D23352063BB1}"/>
              </a:ext>
            </a:extLst>
          </p:cNvPr>
          <p:cNvSpPr>
            <a:spLocks noGrp="1"/>
          </p:cNvSpPr>
          <p:nvPr>
            <p:ph idx="1"/>
          </p:nvPr>
        </p:nvSpPr>
        <p:spPr>
          <a:xfrm>
            <a:off x="1484310" y="1669774"/>
            <a:ext cx="10416142" cy="5188225"/>
          </a:xfrm>
        </p:spPr>
        <p:txBody>
          <a:bodyPr>
            <a:normAutofit/>
          </a:bodyPr>
          <a:lstStyle/>
          <a:p>
            <a:pPr eaLnBrk="1" hangingPunct="1">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1800" b="1" dirty="0">
                <a:latin typeface="Arial" panose="020B0604020202020204" pitchFamily="34" charset="0"/>
                <a:cs typeface="Arial" panose="020B0604020202020204" pitchFamily="34" charset="0"/>
              </a:rPr>
              <a:t>Solnit, A. (1982). Developmental perspectives on self and object constancy. </a:t>
            </a:r>
            <a:r>
              <a:rPr lang="en-GB" altLang="en-US" sz="1800" b="1" i="1" dirty="0">
                <a:latin typeface="Arial" panose="020B0604020202020204" pitchFamily="34" charset="0"/>
                <a:cs typeface="Arial" panose="020B0604020202020204" pitchFamily="34" charset="0"/>
              </a:rPr>
              <a:t>Psychoanalytic Study of the Child</a:t>
            </a:r>
            <a:r>
              <a:rPr lang="en-GB" altLang="en-US" sz="1800" b="1" dirty="0">
                <a:latin typeface="Arial" panose="020B0604020202020204" pitchFamily="34" charset="0"/>
                <a:cs typeface="Arial" panose="020B0604020202020204" pitchFamily="34" charset="0"/>
              </a:rPr>
              <a:t>, 37: 201-220.</a:t>
            </a:r>
          </a:p>
          <a:p>
            <a:r>
              <a:rPr lang="en-US" sz="1800" b="1" dirty="0">
                <a:latin typeface="Arial" panose="020B0604020202020204" pitchFamily="34" charset="0"/>
                <a:cs typeface="Arial" panose="020B0604020202020204" pitchFamily="34" charset="0"/>
              </a:rPr>
              <a:t>Erikson, E. (1968). </a:t>
            </a:r>
            <a:r>
              <a:rPr lang="en-US" sz="1800" b="1" i="1" dirty="0">
                <a:latin typeface="Arial" panose="020B0604020202020204" pitchFamily="34" charset="0"/>
                <a:cs typeface="Arial" panose="020B0604020202020204" pitchFamily="34" charset="0"/>
              </a:rPr>
              <a:t>Identity, youth and crisis</a:t>
            </a:r>
            <a:r>
              <a:rPr lang="en-US" sz="1800" b="1" dirty="0">
                <a:latin typeface="Arial" panose="020B0604020202020204" pitchFamily="34" charset="0"/>
                <a:cs typeface="Arial" panose="020B0604020202020204" pitchFamily="34" charset="0"/>
              </a:rPr>
              <a:t>. New York: Norton.</a:t>
            </a:r>
          </a:p>
          <a:p>
            <a:r>
              <a:rPr lang="en-US" sz="1800" b="1" dirty="0" err="1">
                <a:latin typeface="Arial" panose="020B0604020202020204" pitchFamily="34" charset="0"/>
                <a:cs typeface="Arial" panose="020B0604020202020204" pitchFamily="34" charset="0"/>
              </a:rPr>
              <a:t>Kernberg</a:t>
            </a:r>
            <a:r>
              <a:rPr lang="en-US" sz="1800" b="1" dirty="0">
                <a:latin typeface="Arial" panose="020B0604020202020204" pitchFamily="34" charset="0"/>
                <a:cs typeface="Arial" panose="020B0604020202020204" pitchFamily="34" charset="0"/>
              </a:rPr>
              <a:t>, O. F. (1984). </a:t>
            </a:r>
            <a:r>
              <a:rPr lang="en-US" sz="1800" b="1" i="1" dirty="0">
                <a:latin typeface="Arial" panose="020B0604020202020204" pitchFamily="34" charset="0"/>
                <a:cs typeface="Arial" panose="020B0604020202020204" pitchFamily="34" charset="0"/>
              </a:rPr>
              <a:t>Severe personality disorders: Psychotherapeutic strategies</a:t>
            </a:r>
            <a:r>
              <a:rPr lang="en-US" sz="1800" b="1" dirty="0">
                <a:latin typeface="Arial" panose="020B0604020202020204" pitchFamily="34" charset="0"/>
                <a:cs typeface="Arial" panose="020B0604020202020204" pitchFamily="34" charset="0"/>
              </a:rPr>
              <a:t>. New Haven, CT: Yale University Press.</a:t>
            </a:r>
          </a:p>
          <a:p>
            <a:r>
              <a:rPr lang="en-US" sz="1800" b="1" dirty="0">
                <a:effectLst/>
                <a:latin typeface="Arial" panose="020B0604020202020204" pitchFamily="34" charset="0"/>
                <a:ea typeface="Calibri" panose="020F0502020204030204" pitchFamily="34" charset="0"/>
                <a:cs typeface="Arial" panose="020B0604020202020204" pitchFamily="34" charset="0"/>
              </a:rPr>
              <a:t>Bromberg, P. M. (1998). </a:t>
            </a:r>
            <a:r>
              <a:rPr lang="en-US" sz="1800" b="1" i="1" dirty="0">
                <a:effectLst/>
                <a:latin typeface="Arial" panose="020B0604020202020204" pitchFamily="34" charset="0"/>
                <a:ea typeface="Calibri" panose="020F0502020204030204" pitchFamily="34" charset="0"/>
                <a:cs typeface="Arial" panose="020B0604020202020204" pitchFamily="34" charset="0"/>
              </a:rPr>
              <a:t>Standing in the spaces: Essays on clinical process, trauma and dissociation</a:t>
            </a:r>
            <a:r>
              <a:rPr lang="en-US" sz="1800" b="1" dirty="0">
                <a:effectLst/>
                <a:latin typeface="Arial" panose="020B0604020202020204" pitchFamily="34" charset="0"/>
                <a:ea typeface="Calibri" panose="020F0502020204030204" pitchFamily="34" charset="0"/>
                <a:cs typeface="Arial" panose="020B0604020202020204" pitchFamily="34" charset="0"/>
              </a:rPr>
              <a:t>. Hillsdale, NJ: Analytic Press.</a:t>
            </a:r>
          </a:p>
          <a:p>
            <a:r>
              <a:rPr lang="en-US" sz="1800" b="1" dirty="0" err="1">
                <a:latin typeface="Arial" panose="020B0604020202020204" pitchFamily="34" charset="0"/>
                <a:cs typeface="Arial" panose="020B0604020202020204" pitchFamily="34" charset="0"/>
              </a:rPr>
              <a:t>Caligor</a:t>
            </a:r>
            <a:r>
              <a:rPr lang="en-US" sz="1800" b="1" dirty="0">
                <a:latin typeface="Arial" panose="020B0604020202020204" pitchFamily="34" charset="0"/>
                <a:cs typeface="Arial" panose="020B0604020202020204" pitchFamily="34" charset="0"/>
              </a:rPr>
              <a:t>, E., </a:t>
            </a:r>
            <a:r>
              <a:rPr lang="en-US" sz="1800" b="1" dirty="0" err="1">
                <a:latin typeface="Arial" panose="020B0604020202020204" pitchFamily="34" charset="0"/>
                <a:cs typeface="Arial" panose="020B0604020202020204" pitchFamily="34" charset="0"/>
              </a:rPr>
              <a:t>Kernberg</a:t>
            </a:r>
            <a:r>
              <a:rPr lang="en-US" sz="1800" b="1" dirty="0">
                <a:latin typeface="Arial" panose="020B0604020202020204" pitchFamily="34" charset="0"/>
                <a:cs typeface="Arial" panose="020B0604020202020204" pitchFamily="34" charset="0"/>
              </a:rPr>
              <a:t>, O. F., Clarkin, J. F., &amp; Yeomans, F. E. (2018). </a:t>
            </a:r>
            <a:r>
              <a:rPr lang="en-US" sz="1800" b="1" i="1" dirty="0">
                <a:latin typeface="Arial" panose="020B0604020202020204" pitchFamily="34" charset="0"/>
                <a:cs typeface="Arial" panose="020B0604020202020204" pitchFamily="34" charset="0"/>
              </a:rPr>
              <a:t>Psychodynamic therapy for personality pathology: Treating self and interpersonal functioning</a:t>
            </a:r>
            <a:r>
              <a:rPr lang="en-US" sz="1800" b="1" dirty="0">
                <a:latin typeface="Arial" panose="020B0604020202020204" pitchFamily="34" charset="0"/>
                <a:cs typeface="Arial" panose="020B0604020202020204" pitchFamily="34" charset="0"/>
              </a:rPr>
              <a:t>.  Washington, DC: American Psychiatric Publishing.</a:t>
            </a:r>
          </a:p>
          <a:p>
            <a:r>
              <a:rPr lang="en-US" sz="1800" b="1" dirty="0">
                <a:latin typeface="Arial" panose="020B0604020202020204" pitchFamily="34" charset="0"/>
                <a:cs typeface="Arial" panose="020B0604020202020204" pitchFamily="34" charset="0"/>
              </a:rPr>
              <a:t>Clarkin, J. F., </a:t>
            </a:r>
            <a:r>
              <a:rPr lang="en-US" sz="1800" b="1" dirty="0" err="1">
                <a:latin typeface="Arial" panose="020B0604020202020204" pitchFamily="34" charset="0"/>
                <a:cs typeface="Arial" panose="020B0604020202020204" pitchFamily="34" charset="0"/>
              </a:rPr>
              <a:t>Caligor</a:t>
            </a:r>
            <a:r>
              <a:rPr lang="en-US" sz="1800" b="1" dirty="0">
                <a:latin typeface="Arial" panose="020B0604020202020204" pitchFamily="34" charset="0"/>
                <a:cs typeface="Arial" panose="020B0604020202020204" pitchFamily="34" charset="0"/>
              </a:rPr>
              <a:t>, E., Stern, B., &amp; </a:t>
            </a:r>
            <a:r>
              <a:rPr lang="en-US" sz="1800" b="1" dirty="0" err="1">
                <a:latin typeface="Arial" panose="020B0604020202020204" pitchFamily="34" charset="0"/>
                <a:cs typeface="Arial" panose="020B0604020202020204" pitchFamily="34" charset="0"/>
              </a:rPr>
              <a:t>Kernberg</a:t>
            </a:r>
            <a:r>
              <a:rPr lang="en-US" sz="1800" b="1" dirty="0">
                <a:latin typeface="Arial" panose="020B0604020202020204" pitchFamily="34" charset="0"/>
                <a:cs typeface="Arial" panose="020B0604020202020204" pitchFamily="34" charset="0"/>
              </a:rPr>
              <a:t>, O. F. (2019). </a:t>
            </a:r>
            <a:r>
              <a:rPr lang="en-US" sz="1800" b="1" i="1" dirty="0">
                <a:latin typeface="Arial" panose="020B0604020202020204" pitchFamily="34" charset="0"/>
                <a:cs typeface="Arial" panose="020B0604020202020204" pitchFamily="34" charset="0"/>
              </a:rPr>
              <a:t>Manual for the Structured Interview of Personality Organization – Revised</a:t>
            </a:r>
            <a:r>
              <a:rPr lang="en-US" sz="1800" b="1" dirty="0">
                <a:latin typeface="Arial" panose="020B0604020202020204" pitchFamily="34" charset="0"/>
                <a:cs typeface="Arial" panose="020B0604020202020204" pitchFamily="34" charset="0"/>
              </a:rPr>
              <a:t>. https://www.borderlinedisorders.com/assets/STIPORmanual.July2019FINALMod.pdf</a:t>
            </a:r>
          </a:p>
          <a:p>
            <a:endParaRPr lang="en-US" sz="2400" dirty="0"/>
          </a:p>
          <a:p>
            <a:endParaRPr lang="en-US" dirty="0"/>
          </a:p>
        </p:txBody>
      </p:sp>
    </p:spTree>
    <p:extLst>
      <p:ext uri="{BB962C8B-B14F-4D97-AF65-F5344CB8AC3E}">
        <p14:creationId xmlns:p14="http://schemas.microsoft.com/office/powerpoint/2010/main" val="28216309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B24DE-1869-47A3-AA83-B93C1D7C746C}"/>
              </a:ext>
            </a:extLst>
          </p:cNvPr>
          <p:cNvSpPr>
            <a:spLocks noGrp="1"/>
          </p:cNvSpPr>
          <p:nvPr>
            <p:ph type="title"/>
          </p:nvPr>
        </p:nvSpPr>
        <p:spPr/>
        <p:txBody>
          <a:bodyPr/>
          <a:lstStyle/>
          <a:p>
            <a:r>
              <a:rPr lang="en-US" dirty="0"/>
              <a:t>3. Increased sense of agency</a:t>
            </a:r>
          </a:p>
        </p:txBody>
      </p:sp>
      <p:sp>
        <p:nvSpPr>
          <p:cNvPr id="3" name="Content Placeholder 2">
            <a:extLst>
              <a:ext uri="{FF2B5EF4-FFF2-40B4-BE49-F238E27FC236}">
                <a16:creationId xmlns:a16="http://schemas.microsoft.com/office/drawing/2014/main" id="{780776DB-66D1-46A3-9C30-427C69E478CD}"/>
              </a:ext>
            </a:extLst>
          </p:cNvPr>
          <p:cNvSpPr>
            <a:spLocks noGrp="1"/>
          </p:cNvSpPr>
          <p:nvPr>
            <p:ph sz="quarter" idx="14"/>
          </p:nvPr>
        </p:nvSpPr>
        <p:spPr>
          <a:xfrm>
            <a:off x="2597426" y="2393576"/>
            <a:ext cx="8984975" cy="3729732"/>
          </a:xfrm>
        </p:spPr>
        <p:txBody>
          <a:bodyPr>
            <a:noAutofit/>
          </a:bodyPr>
          <a:lstStyle/>
          <a:p>
            <a:r>
              <a:rPr lang="en-US" sz="2800" b="1" dirty="0">
                <a:solidFill>
                  <a:srgbClr val="C00000"/>
                </a:solidFill>
              </a:rPr>
              <a:t>Autonomy</a:t>
            </a:r>
            <a:r>
              <a:rPr lang="en-US" sz="2800" dirty="0"/>
              <a:t> (Erik Erikson, David Shapiro, Steven Mitchell);</a:t>
            </a:r>
          </a:p>
          <a:p>
            <a:r>
              <a:rPr lang="en-US" sz="2800" b="1" dirty="0">
                <a:solidFill>
                  <a:srgbClr val="C00000"/>
                </a:solidFill>
              </a:rPr>
              <a:t>Internal locus of control</a:t>
            </a:r>
            <a:r>
              <a:rPr lang="en-US" sz="2800" dirty="0"/>
              <a:t> (Julian Rotter);</a:t>
            </a:r>
          </a:p>
          <a:p>
            <a:r>
              <a:rPr lang="en-US" sz="2800" b="1" dirty="0" err="1">
                <a:solidFill>
                  <a:srgbClr val="C00000"/>
                </a:solidFill>
              </a:rPr>
              <a:t>Effectance</a:t>
            </a:r>
            <a:r>
              <a:rPr lang="en-US" sz="2800" dirty="0"/>
              <a:t> (Robert White);</a:t>
            </a:r>
          </a:p>
          <a:p>
            <a:r>
              <a:rPr lang="en-US" sz="2800" b="1" dirty="0">
                <a:solidFill>
                  <a:srgbClr val="C00000"/>
                </a:solidFill>
              </a:rPr>
              <a:t>Self-efficacy</a:t>
            </a:r>
            <a:r>
              <a:rPr lang="en-US" sz="2800" dirty="0"/>
              <a:t> (Albert Bandura).</a:t>
            </a:r>
          </a:p>
        </p:txBody>
      </p:sp>
      <p:sp>
        <p:nvSpPr>
          <p:cNvPr id="4" name="Text Placeholder 3">
            <a:extLst>
              <a:ext uri="{FF2B5EF4-FFF2-40B4-BE49-F238E27FC236}">
                <a16:creationId xmlns:a16="http://schemas.microsoft.com/office/drawing/2014/main" id="{C8B48FA3-37E0-4891-9103-9379AD5B4572}"/>
              </a:ext>
            </a:extLst>
          </p:cNvPr>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313951691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16CE8-FD9D-46E3-9A64-1D0E9B2B543E}"/>
              </a:ext>
            </a:extLst>
          </p:cNvPr>
          <p:cNvSpPr>
            <a:spLocks noGrp="1"/>
          </p:cNvSpPr>
          <p:nvPr>
            <p:ph type="title"/>
          </p:nvPr>
        </p:nvSpPr>
        <p:spPr>
          <a:xfrm>
            <a:off x="1484311" y="0"/>
            <a:ext cx="10018713" cy="1258957"/>
          </a:xfrm>
        </p:spPr>
        <p:txBody>
          <a:bodyPr/>
          <a:lstStyle/>
          <a:p>
            <a:pPr algn="ctr"/>
            <a:r>
              <a:rPr lang="en-US" b="1" dirty="0">
                <a:solidFill>
                  <a:srgbClr val="0070C0"/>
                </a:solidFill>
              </a:rPr>
              <a:t>Relevant References</a:t>
            </a:r>
          </a:p>
        </p:txBody>
      </p:sp>
      <p:sp>
        <p:nvSpPr>
          <p:cNvPr id="3" name="Content Placeholder 2">
            <a:extLst>
              <a:ext uri="{FF2B5EF4-FFF2-40B4-BE49-F238E27FC236}">
                <a16:creationId xmlns:a16="http://schemas.microsoft.com/office/drawing/2014/main" id="{E1F5E176-1C81-4807-91EF-F41EFED7DE3A}"/>
              </a:ext>
            </a:extLst>
          </p:cNvPr>
          <p:cNvSpPr>
            <a:spLocks noGrp="1"/>
          </p:cNvSpPr>
          <p:nvPr>
            <p:ph idx="1"/>
          </p:nvPr>
        </p:nvSpPr>
        <p:spPr>
          <a:xfrm>
            <a:off x="838200" y="2465293"/>
            <a:ext cx="10515600" cy="3711669"/>
          </a:xfrm>
        </p:spPr>
        <p:txBody>
          <a:bodyPr>
            <a:normAutofit/>
          </a:bodyPr>
          <a:lstStyle/>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b="1" dirty="0"/>
              <a:t>Erikson, E. (1950). </a:t>
            </a:r>
            <a:r>
              <a:rPr lang="en-GB" altLang="en-US" sz="2400" b="1" i="1" dirty="0"/>
              <a:t>Childhood and society</a:t>
            </a:r>
            <a:r>
              <a:rPr lang="en-GB" altLang="en-US" sz="2400" b="1" dirty="0"/>
              <a:t>. New York: Norton.</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b="1" dirty="0"/>
              <a:t>Shapiro, D. (1981). </a:t>
            </a:r>
            <a:r>
              <a:rPr lang="en-GB" altLang="en-US" sz="2400" b="1" i="1" dirty="0"/>
              <a:t>Autonomy and rigid character</a:t>
            </a:r>
            <a:r>
              <a:rPr lang="en-GB" altLang="en-US" sz="2400" b="1" dirty="0"/>
              <a:t>. New York: Basic Books.</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b="1" dirty="0"/>
              <a:t>Mitchell, S. A. (1997). </a:t>
            </a:r>
            <a:r>
              <a:rPr lang="en-GB" altLang="en-US" sz="2400" b="1" i="1" dirty="0"/>
              <a:t>Influence and autonomy in psychoanalysis</a:t>
            </a:r>
            <a:r>
              <a:rPr lang="en-GB" altLang="en-US" sz="2400" b="1" dirty="0"/>
              <a:t>. Hillsdale, NJ: The Analytic Press.</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b="1" dirty="0"/>
              <a:t>Maddux, J. E. (2013). </a:t>
            </a:r>
            <a:r>
              <a:rPr lang="en-GB" altLang="en-US" sz="2400" b="1" i="1" dirty="0"/>
              <a:t>Self-efficacy, adaptation, and adjustment: Theory, research, and application</a:t>
            </a:r>
            <a:r>
              <a:rPr lang="en-GB" altLang="en-US" sz="2400" b="1" dirty="0"/>
              <a:t>. New York: Springer.</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n-US" sz="2400" b="1" dirty="0"/>
          </a:p>
          <a:p>
            <a:endParaRPr lang="en-US" dirty="0"/>
          </a:p>
        </p:txBody>
      </p:sp>
    </p:spTree>
    <p:extLst>
      <p:ext uri="{BB962C8B-B14F-4D97-AF65-F5344CB8AC3E}">
        <p14:creationId xmlns:p14="http://schemas.microsoft.com/office/powerpoint/2010/main" val="3457002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DE653-A793-4016-A129-93E65FB404E5}"/>
              </a:ext>
            </a:extLst>
          </p:cNvPr>
          <p:cNvSpPr>
            <a:spLocks noGrp="1"/>
          </p:cNvSpPr>
          <p:nvPr>
            <p:ph type="title"/>
          </p:nvPr>
        </p:nvSpPr>
        <p:spPr>
          <a:xfrm>
            <a:off x="1457738" y="347959"/>
            <a:ext cx="10734261" cy="1069680"/>
          </a:xfrm>
        </p:spPr>
        <p:txBody>
          <a:bodyPr>
            <a:normAutofit/>
          </a:bodyPr>
          <a:lstStyle/>
          <a:p>
            <a:r>
              <a:rPr lang="en-US" dirty="0"/>
              <a:t>4. Increasingly realistic and reliable self-esteem</a:t>
            </a:r>
          </a:p>
        </p:txBody>
      </p:sp>
      <p:sp>
        <p:nvSpPr>
          <p:cNvPr id="3" name="Content Placeholder 2">
            <a:extLst>
              <a:ext uri="{FF2B5EF4-FFF2-40B4-BE49-F238E27FC236}">
                <a16:creationId xmlns:a16="http://schemas.microsoft.com/office/drawing/2014/main" id="{3931273B-7024-4599-93DD-3A009D023FE4}"/>
              </a:ext>
            </a:extLst>
          </p:cNvPr>
          <p:cNvSpPr>
            <a:spLocks noGrp="1"/>
          </p:cNvSpPr>
          <p:nvPr>
            <p:ph sz="quarter" idx="14"/>
          </p:nvPr>
        </p:nvSpPr>
        <p:spPr>
          <a:xfrm>
            <a:off x="3511826" y="2151529"/>
            <a:ext cx="8070573" cy="3971778"/>
          </a:xfrm>
        </p:spPr>
        <p:txBody>
          <a:bodyPr>
            <a:normAutofit/>
          </a:bodyPr>
          <a:lstStyle/>
          <a:p>
            <a:endParaRPr lang="en-US" dirty="0"/>
          </a:p>
          <a:p>
            <a:r>
              <a:rPr lang="en-US" sz="2800" b="1" dirty="0">
                <a:solidFill>
                  <a:srgbClr val="C00000"/>
                </a:solidFill>
              </a:rPr>
              <a:t>Stable ego ideal</a:t>
            </a:r>
            <a:r>
              <a:rPr lang="en-US" sz="2800" dirty="0"/>
              <a:t> (Sigmund Freud);</a:t>
            </a:r>
          </a:p>
          <a:p>
            <a:r>
              <a:rPr lang="en-US" sz="2800" b="1" dirty="0">
                <a:solidFill>
                  <a:srgbClr val="C00000"/>
                </a:solidFill>
              </a:rPr>
              <a:t>Feeling of adequacy</a:t>
            </a:r>
            <a:r>
              <a:rPr lang="en-US" sz="2800" dirty="0"/>
              <a:t> (Alfred Adler);</a:t>
            </a:r>
          </a:p>
          <a:p>
            <a:r>
              <a:rPr lang="en-US" sz="2800" b="1" dirty="0">
                <a:solidFill>
                  <a:srgbClr val="C00000"/>
                </a:solidFill>
              </a:rPr>
              <a:t>Positive self-regard</a:t>
            </a:r>
            <a:r>
              <a:rPr lang="en-US" sz="2800" dirty="0"/>
              <a:t> (Carl Rogers);</a:t>
            </a:r>
          </a:p>
          <a:p>
            <a:r>
              <a:rPr lang="en-US" sz="2800" b="1" dirty="0">
                <a:solidFill>
                  <a:srgbClr val="C00000"/>
                </a:solidFill>
              </a:rPr>
              <a:t>Healthy narcissism</a:t>
            </a:r>
            <a:r>
              <a:rPr lang="en-US" sz="2800" dirty="0"/>
              <a:t> (Heinz Kohut).</a:t>
            </a:r>
          </a:p>
        </p:txBody>
      </p:sp>
      <p:sp>
        <p:nvSpPr>
          <p:cNvPr id="4" name="Text Placeholder 3">
            <a:extLst>
              <a:ext uri="{FF2B5EF4-FFF2-40B4-BE49-F238E27FC236}">
                <a16:creationId xmlns:a16="http://schemas.microsoft.com/office/drawing/2014/main" id="{7F82A33D-4E76-4AE3-B9AE-94087887477D}"/>
              </a:ext>
            </a:extLst>
          </p:cNvPr>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78006305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4D320-415C-4C5F-B035-90319C60A90E}"/>
              </a:ext>
            </a:extLst>
          </p:cNvPr>
          <p:cNvSpPr>
            <a:spLocks noGrp="1"/>
          </p:cNvSpPr>
          <p:nvPr>
            <p:ph type="title"/>
          </p:nvPr>
        </p:nvSpPr>
        <p:spPr>
          <a:xfrm>
            <a:off x="1484311" y="318052"/>
            <a:ext cx="10018713" cy="1404731"/>
          </a:xfrm>
        </p:spPr>
        <p:txBody>
          <a:bodyPr/>
          <a:lstStyle/>
          <a:p>
            <a:pPr algn="ctr"/>
            <a:r>
              <a:rPr lang="en-US" b="1" dirty="0"/>
              <a:t>Disclosure Slide</a:t>
            </a:r>
          </a:p>
        </p:txBody>
      </p:sp>
      <p:sp>
        <p:nvSpPr>
          <p:cNvPr id="3" name="Content Placeholder 2">
            <a:extLst>
              <a:ext uri="{FF2B5EF4-FFF2-40B4-BE49-F238E27FC236}">
                <a16:creationId xmlns:a16="http://schemas.microsoft.com/office/drawing/2014/main" id="{6CBA4CC4-DC77-42A7-B335-BEA8F1943665}"/>
              </a:ext>
            </a:extLst>
          </p:cNvPr>
          <p:cNvSpPr>
            <a:spLocks noGrp="1"/>
          </p:cNvSpPr>
          <p:nvPr>
            <p:ph idx="1"/>
          </p:nvPr>
        </p:nvSpPr>
        <p:spPr>
          <a:xfrm>
            <a:off x="2080591" y="2734235"/>
            <a:ext cx="9422432" cy="3056965"/>
          </a:xfrm>
        </p:spPr>
        <p:txBody>
          <a:bodyPr>
            <a:normAutofit/>
          </a:bodyPr>
          <a:lstStyle/>
          <a:p>
            <a:pPr marL="0" indent="0">
              <a:buNone/>
            </a:pPr>
            <a:r>
              <a:rPr lang="en-US" sz="3200" b="1" dirty="0">
                <a:solidFill>
                  <a:srgbClr val="0070C0"/>
                </a:solidFill>
              </a:rPr>
              <a:t>Nancy McWilliams has no conflicts of interest to disclose, beyond her hope that this presentation may interest participants in purchasing one or more books from which she earns royalties. </a:t>
            </a:r>
          </a:p>
        </p:txBody>
      </p:sp>
    </p:spTree>
    <p:extLst>
      <p:ext uri="{BB962C8B-B14F-4D97-AF65-F5344CB8AC3E}">
        <p14:creationId xmlns:p14="http://schemas.microsoft.com/office/powerpoint/2010/main" val="14397456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57C09-9328-4EAA-A8FB-BA22C77A416E}"/>
              </a:ext>
            </a:extLst>
          </p:cNvPr>
          <p:cNvSpPr>
            <a:spLocks noGrp="1"/>
          </p:cNvSpPr>
          <p:nvPr>
            <p:ph type="title"/>
          </p:nvPr>
        </p:nvSpPr>
        <p:spPr>
          <a:xfrm>
            <a:off x="1484311" y="1"/>
            <a:ext cx="10018713" cy="914400"/>
          </a:xfrm>
        </p:spPr>
        <p:txBody>
          <a:bodyPr/>
          <a:lstStyle/>
          <a:p>
            <a:pPr algn="ctr"/>
            <a:r>
              <a:rPr lang="en-US" b="1" dirty="0">
                <a:solidFill>
                  <a:srgbClr val="0070C0"/>
                </a:solidFill>
              </a:rPr>
              <a:t>Relevant References</a:t>
            </a:r>
          </a:p>
        </p:txBody>
      </p:sp>
      <p:sp>
        <p:nvSpPr>
          <p:cNvPr id="3" name="Content Placeholder 2">
            <a:extLst>
              <a:ext uri="{FF2B5EF4-FFF2-40B4-BE49-F238E27FC236}">
                <a16:creationId xmlns:a16="http://schemas.microsoft.com/office/drawing/2014/main" id="{1B7037B8-2484-422C-B0FC-25856CCB5E6E}"/>
              </a:ext>
            </a:extLst>
          </p:cNvPr>
          <p:cNvSpPr>
            <a:spLocks noGrp="1"/>
          </p:cNvSpPr>
          <p:nvPr>
            <p:ph idx="1"/>
          </p:nvPr>
        </p:nvSpPr>
        <p:spPr>
          <a:xfrm>
            <a:off x="1484310" y="1219200"/>
            <a:ext cx="10018713" cy="4784035"/>
          </a:xfrm>
        </p:spPr>
        <p:txBody>
          <a:bodyPr>
            <a:normAutofit fontScale="92500" lnSpcReduction="20000"/>
          </a:bodyPr>
          <a:lstStyle/>
          <a:p>
            <a:pPr eaLnBrk="1" hangingPunct="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900" b="1" dirty="0">
                <a:latin typeface="Corbel" panose="020B0503020204020204" pitchFamily="34" charset="0"/>
                <a:cs typeface="Arial" panose="020B0604020202020204" pitchFamily="34" charset="0"/>
              </a:rPr>
              <a:t>Rogers, C. R. (1961). </a:t>
            </a:r>
            <a:r>
              <a:rPr lang="en-GB" altLang="en-US" sz="2900" b="1" i="1" dirty="0">
                <a:latin typeface="Corbel" panose="020B0503020204020204" pitchFamily="34" charset="0"/>
                <a:cs typeface="Arial" panose="020B0604020202020204" pitchFamily="34" charset="0"/>
              </a:rPr>
              <a:t>On Becoming a Person</a:t>
            </a:r>
            <a:r>
              <a:rPr lang="en-GB" altLang="en-US" sz="2900" b="1" dirty="0">
                <a:latin typeface="Corbel" panose="020B0503020204020204" pitchFamily="34" charset="0"/>
                <a:cs typeface="Arial" panose="020B0604020202020204" pitchFamily="34" charset="0"/>
              </a:rPr>
              <a:t>. Boston: Houghton-Mifflin.</a:t>
            </a:r>
          </a:p>
          <a:p>
            <a:pPr eaLnBrk="1" hangingPunct="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900" b="1" dirty="0">
                <a:latin typeface="Corbel" panose="020B0503020204020204" pitchFamily="34" charset="0"/>
                <a:cs typeface="Arial" panose="020B0604020202020204" pitchFamily="34" charset="0"/>
              </a:rPr>
              <a:t>Kohut, H. (1971). </a:t>
            </a:r>
            <a:r>
              <a:rPr lang="en-GB" altLang="en-US" sz="2900" b="1" i="1" dirty="0">
                <a:latin typeface="Corbel" panose="020B0503020204020204" pitchFamily="34" charset="0"/>
                <a:cs typeface="Arial" panose="020B0604020202020204" pitchFamily="34" charset="0"/>
              </a:rPr>
              <a:t>The analysis of the self</a:t>
            </a:r>
            <a:r>
              <a:rPr lang="en-GB" altLang="en-US" sz="2900" b="1" dirty="0">
                <a:latin typeface="Corbel" panose="020B0503020204020204" pitchFamily="34" charset="0"/>
                <a:cs typeface="Arial" panose="020B0604020202020204" pitchFamily="34" charset="0"/>
              </a:rPr>
              <a:t>. New York: International Universities Press.</a:t>
            </a:r>
          </a:p>
          <a:p>
            <a:pPr eaLnBrk="1" hangingPunct="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900" b="1" dirty="0">
                <a:latin typeface="Corbel" panose="020B0503020204020204" pitchFamily="34" charset="0"/>
                <a:cs typeface="Arial" panose="020B0604020202020204" pitchFamily="34" charset="0"/>
              </a:rPr>
              <a:t>Kohut, H. (1977). </a:t>
            </a:r>
            <a:r>
              <a:rPr lang="en-GB" altLang="en-US" sz="2900" b="1" i="1" dirty="0">
                <a:latin typeface="Corbel" panose="020B0503020204020204" pitchFamily="34" charset="0"/>
                <a:cs typeface="Arial" panose="020B0604020202020204" pitchFamily="34" charset="0"/>
              </a:rPr>
              <a:t>The restoration of the self</a:t>
            </a:r>
            <a:r>
              <a:rPr lang="en-GB" altLang="en-US" sz="2900" b="1" dirty="0">
                <a:latin typeface="Corbel" panose="020B0503020204020204" pitchFamily="34" charset="0"/>
                <a:cs typeface="Arial" panose="020B0604020202020204" pitchFamily="34" charset="0"/>
              </a:rPr>
              <a:t>.  New York: International Universities Press. </a:t>
            </a:r>
          </a:p>
          <a:p>
            <a:pPr marL="228600" indent="-228600">
              <a:spcBef>
                <a:spcPts val="0"/>
              </a:spcBef>
              <a:spcAft>
                <a:spcPts val="0"/>
              </a:spcAft>
            </a:pPr>
            <a:r>
              <a:rPr lang="en-US" sz="2900" b="1" i="0" dirty="0">
                <a:solidFill>
                  <a:srgbClr val="000000"/>
                </a:solidFill>
                <a:effectLst/>
                <a:latin typeface="Corbel" panose="020B0503020204020204" pitchFamily="34" charset="0"/>
                <a:cs typeface="Arial" panose="020B0604020202020204" pitchFamily="34" charset="0"/>
              </a:rPr>
              <a:t> </a:t>
            </a:r>
            <a:r>
              <a:rPr lang="en-GB" altLang="en-US" sz="2900" b="1" dirty="0">
                <a:latin typeface="Corbel" panose="020B0503020204020204" pitchFamily="34" charset="0"/>
                <a:cs typeface="Arial" panose="020B0604020202020204" pitchFamily="34" charset="0"/>
              </a:rPr>
              <a:t>Reich, A. (1986). Pathologic forms of self-esteem regulation. In A. P. Morrison (Ed.), </a:t>
            </a:r>
            <a:r>
              <a:rPr lang="en-GB" altLang="en-US" sz="2900" b="1" i="1" dirty="0">
                <a:latin typeface="Corbel" panose="020B0503020204020204" pitchFamily="34" charset="0"/>
                <a:cs typeface="Arial" panose="020B0604020202020204" pitchFamily="34" charset="0"/>
              </a:rPr>
              <a:t>Essential papers on narcissism </a:t>
            </a:r>
            <a:r>
              <a:rPr lang="en-GB" altLang="en-US" sz="2900" b="1" dirty="0">
                <a:latin typeface="Corbel" panose="020B0503020204020204" pitchFamily="34" charset="0"/>
                <a:cs typeface="Arial" panose="020B0604020202020204" pitchFamily="34" charset="0"/>
              </a:rPr>
              <a:t>(pp. 44-60). New York: New York University Press.</a:t>
            </a:r>
          </a:p>
          <a:p>
            <a:pPr marL="228600" indent="-228600" algn="l">
              <a:spcBef>
                <a:spcPts val="0"/>
              </a:spcBef>
              <a:spcAft>
                <a:spcPts val="0"/>
              </a:spcAft>
            </a:pPr>
            <a:r>
              <a:rPr lang="en-US" sz="2900" b="1" i="0" dirty="0" err="1">
                <a:solidFill>
                  <a:srgbClr val="000000"/>
                </a:solidFill>
                <a:effectLst/>
                <a:latin typeface="Corbel" panose="020B0503020204020204" pitchFamily="34" charset="0"/>
                <a:cs typeface="Arial" panose="020B0604020202020204" pitchFamily="34" charset="0"/>
              </a:rPr>
              <a:t>Westen</a:t>
            </a:r>
            <a:r>
              <a:rPr lang="en-US" sz="2900" b="1" i="0" dirty="0">
                <a:solidFill>
                  <a:srgbClr val="000000"/>
                </a:solidFill>
                <a:effectLst/>
                <a:latin typeface="Corbel" panose="020B0503020204020204" pitchFamily="34" charset="0"/>
                <a:cs typeface="Arial" panose="020B0604020202020204" pitchFamily="34" charset="0"/>
              </a:rPr>
              <a:t>, D.</a:t>
            </a:r>
            <a:r>
              <a:rPr lang="en-US" sz="2900" b="0" i="0" dirty="0">
                <a:solidFill>
                  <a:srgbClr val="000000"/>
                </a:solidFill>
                <a:effectLst/>
                <a:latin typeface="Corbel" panose="020B0503020204020204" pitchFamily="34" charset="0"/>
                <a:cs typeface="Arial" panose="020B0604020202020204" pitchFamily="34" charset="0"/>
              </a:rPr>
              <a:t> </a:t>
            </a:r>
            <a:r>
              <a:rPr lang="en-US" sz="2900" b="1" i="0" dirty="0">
                <a:solidFill>
                  <a:srgbClr val="000000"/>
                </a:solidFill>
                <a:effectLst/>
                <a:latin typeface="Corbel" panose="020B0503020204020204" pitchFamily="34" charset="0"/>
                <a:cs typeface="Arial" panose="020B0604020202020204" pitchFamily="34" charset="0"/>
              </a:rPr>
              <a:t>(1990). The relations </a:t>
            </a:r>
            <a:r>
              <a:rPr lang="en-US" sz="2900" b="1" dirty="0">
                <a:solidFill>
                  <a:srgbClr val="000000"/>
                </a:solidFill>
                <a:latin typeface="Corbel" panose="020B0503020204020204" pitchFamily="34" charset="0"/>
                <a:cs typeface="Arial" panose="020B0604020202020204" pitchFamily="34" charset="0"/>
              </a:rPr>
              <a:t>a</a:t>
            </a:r>
            <a:r>
              <a:rPr lang="en-US" sz="2900" b="1" i="0" dirty="0">
                <a:solidFill>
                  <a:srgbClr val="000000"/>
                </a:solidFill>
                <a:effectLst/>
                <a:latin typeface="Corbel" panose="020B0503020204020204" pitchFamily="34" charset="0"/>
                <a:cs typeface="Arial" panose="020B0604020202020204" pitchFamily="34" charset="0"/>
              </a:rPr>
              <a:t>mong </a:t>
            </a:r>
            <a:r>
              <a:rPr lang="en-US" sz="2900" b="1" dirty="0">
                <a:solidFill>
                  <a:srgbClr val="000000"/>
                </a:solidFill>
                <a:latin typeface="Corbel" panose="020B0503020204020204" pitchFamily="34" charset="0"/>
                <a:cs typeface="Arial" panose="020B0604020202020204" pitchFamily="34" charset="0"/>
              </a:rPr>
              <a:t>n</a:t>
            </a:r>
            <a:r>
              <a:rPr lang="en-US" sz="2900" b="1" i="0" dirty="0">
                <a:solidFill>
                  <a:srgbClr val="000000"/>
                </a:solidFill>
                <a:effectLst/>
                <a:latin typeface="Corbel" panose="020B0503020204020204" pitchFamily="34" charset="0"/>
                <a:cs typeface="Arial" panose="020B0604020202020204" pitchFamily="34" charset="0"/>
              </a:rPr>
              <a:t>arcissism, egocentrism, self-concept, and self-esteem. </a:t>
            </a:r>
            <a:r>
              <a:rPr lang="en-US" sz="2900" b="1" i="1" dirty="0">
                <a:solidFill>
                  <a:srgbClr val="000000"/>
                </a:solidFill>
                <a:effectLst/>
                <a:latin typeface="Corbel" panose="020B0503020204020204" pitchFamily="34" charset="0"/>
                <a:cs typeface="Arial" panose="020B0604020202020204" pitchFamily="34" charset="0"/>
              </a:rPr>
              <a:t>Psychoanal</a:t>
            </a:r>
            <a:r>
              <a:rPr lang="en-US" sz="2900" b="1" i="1" dirty="0">
                <a:solidFill>
                  <a:srgbClr val="000000"/>
                </a:solidFill>
                <a:latin typeface="Corbel" panose="020B0503020204020204" pitchFamily="34" charset="0"/>
                <a:cs typeface="Arial" panose="020B0604020202020204" pitchFamily="34" charset="0"/>
              </a:rPr>
              <a:t>ysis and</a:t>
            </a:r>
            <a:r>
              <a:rPr lang="en-US" sz="2900" b="1" i="1" dirty="0">
                <a:solidFill>
                  <a:srgbClr val="000000"/>
                </a:solidFill>
                <a:effectLst/>
                <a:latin typeface="Corbel" panose="020B0503020204020204" pitchFamily="34" charset="0"/>
                <a:cs typeface="Arial" panose="020B0604020202020204" pitchFamily="34" charset="0"/>
              </a:rPr>
              <a:t> Contemporary Thought</a:t>
            </a:r>
            <a:r>
              <a:rPr lang="en-US" sz="2900" b="1" i="0" dirty="0">
                <a:solidFill>
                  <a:srgbClr val="000000"/>
                </a:solidFill>
                <a:effectLst/>
                <a:latin typeface="Corbel" panose="020B0503020204020204" pitchFamily="34" charset="0"/>
                <a:cs typeface="Arial" panose="020B0604020202020204" pitchFamily="34" charset="0"/>
              </a:rPr>
              <a:t>, 13(2):183-239.</a:t>
            </a:r>
            <a:r>
              <a:rPr lang="en-US" sz="2900" b="0" i="0" dirty="0">
                <a:solidFill>
                  <a:srgbClr val="000000"/>
                </a:solidFill>
                <a:effectLst/>
                <a:latin typeface="Corbel" panose="020B0503020204020204" pitchFamily="34" charset="0"/>
              </a:rPr>
              <a:t>    </a:t>
            </a:r>
          </a:p>
          <a:p>
            <a:pPr eaLnBrk="1" hangingPunct="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900" b="1" i="0" dirty="0">
                <a:solidFill>
                  <a:srgbClr val="000000"/>
                </a:solidFill>
                <a:effectLst/>
                <a:latin typeface="Corbel" panose="020B0503020204020204" pitchFamily="34" charset="0"/>
                <a:cs typeface="Arial" panose="020B0604020202020204" pitchFamily="34" charset="0"/>
              </a:rPr>
              <a:t>Friedman, R. C., &amp; Downey, J. I.</a:t>
            </a:r>
            <a:r>
              <a:rPr lang="en-US" sz="2900" b="0" i="0" dirty="0">
                <a:solidFill>
                  <a:srgbClr val="000000"/>
                </a:solidFill>
                <a:effectLst/>
                <a:latin typeface="Corbel" panose="020B0503020204020204" pitchFamily="34" charset="0"/>
                <a:cs typeface="Arial" panose="020B0604020202020204" pitchFamily="34" charset="0"/>
              </a:rPr>
              <a:t> </a:t>
            </a:r>
            <a:r>
              <a:rPr lang="en-US" sz="2900" b="1" i="0" dirty="0">
                <a:solidFill>
                  <a:srgbClr val="000000"/>
                </a:solidFill>
                <a:effectLst/>
                <a:latin typeface="Corbel" panose="020B0503020204020204" pitchFamily="34" charset="0"/>
                <a:cs typeface="Arial" panose="020B0604020202020204" pitchFamily="34" charset="0"/>
              </a:rPr>
              <a:t>(1999). Internalized homophobia and gender-valued self-esteem in the psychoanalysis of gay patients. </a:t>
            </a:r>
            <a:r>
              <a:rPr lang="en-US" sz="2900" b="1" i="1" dirty="0">
                <a:solidFill>
                  <a:srgbClr val="000000"/>
                </a:solidFill>
                <a:effectLst/>
                <a:latin typeface="Corbel" panose="020B0503020204020204" pitchFamily="34" charset="0"/>
                <a:cs typeface="Arial" panose="020B0604020202020204" pitchFamily="34" charset="0"/>
              </a:rPr>
              <a:t>Psychoanalytic Review, 86</a:t>
            </a:r>
            <a:r>
              <a:rPr lang="en-US" sz="2900" b="1" i="0" dirty="0">
                <a:solidFill>
                  <a:srgbClr val="000000"/>
                </a:solidFill>
                <a:effectLst/>
                <a:latin typeface="Corbel" panose="020B0503020204020204" pitchFamily="34" charset="0"/>
                <a:cs typeface="Arial" panose="020B0604020202020204" pitchFamily="34" charset="0"/>
              </a:rPr>
              <a:t>(3), 325-347.</a:t>
            </a:r>
          </a:p>
          <a:p>
            <a:endParaRPr lang="en-US" dirty="0"/>
          </a:p>
        </p:txBody>
      </p:sp>
    </p:spTree>
    <p:extLst>
      <p:ext uri="{BB962C8B-B14F-4D97-AF65-F5344CB8AC3E}">
        <p14:creationId xmlns:p14="http://schemas.microsoft.com/office/powerpoint/2010/main" val="5335138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5CDCE-816E-4CF6-B77D-7240A0893820}"/>
              </a:ext>
            </a:extLst>
          </p:cNvPr>
          <p:cNvSpPr>
            <a:spLocks noGrp="1"/>
          </p:cNvSpPr>
          <p:nvPr>
            <p:ph type="title"/>
          </p:nvPr>
        </p:nvSpPr>
        <p:spPr>
          <a:xfrm>
            <a:off x="1205948" y="347959"/>
            <a:ext cx="10986052" cy="1069680"/>
          </a:xfrm>
        </p:spPr>
        <p:txBody>
          <a:bodyPr>
            <a:normAutofit/>
          </a:bodyPr>
          <a:lstStyle/>
          <a:p>
            <a:r>
              <a:rPr lang="en-US" sz="3600" dirty="0"/>
              <a:t>5. Increased Resilience, Flexibility, Affect Regulation</a:t>
            </a:r>
          </a:p>
        </p:txBody>
      </p:sp>
      <p:sp>
        <p:nvSpPr>
          <p:cNvPr id="3" name="Content Placeholder 2">
            <a:extLst>
              <a:ext uri="{FF2B5EF4-FFF2-40B4-BE49-F238E27FC236}">
                <a16:creationId xmlns:a16="http://schemas.microsoft.com/office/drawing/2014/main" id="{F50DC154-B333-4FB5-9F4F-BA4ED7F80778}"/>
              </a:ext>
            </a:extLst>
          </p:cNvPr>
          <p:cNvSpPr>
            <a:spLocks noGrp="1"/>
          </p:cNvSpPr>
          <p:nvPr>
            <p:ph sz="quarter" idx="14"/>
          </p:nvPr>
        </p:nvSpPr>
        <p:spPr>
          <a:xfrm>
            <a:off x="1970568" y="1789043"/>
            <a:ext cx="9611832" cy="4334262"/>
          </a:xfrm>
        </p:spPr>
        <p:txBody>
          <a:bodyPr>
            <a:normAutofit/>
          </a:bodyPr>
          <a:lstStyle/>
          <a:p>
            <a:r>
              <a:rPr lang="en-US" b="1" dirty="0">
                <a:solidFill>
                  <a:srgbClr val="C00000"/>
                </a:solidFill>
              </a:rPr>
              <a:t>Ego strength</a:t>
            </a:r>
            <a:r>
              <a:rPr lang="en-US" dirty="0"/>
              <a:t> (Anna Freud, Erik Erikson, Leopold </a:t>
            </a:r>
            <a:r>
              <a:rPr lang="en-US" dirty="0" err="1"/>
              <a:t>Bellak</a:t>
            </a:r>
            <a:r>
              <a:rPr lang="en-US" dirty="0"/>
              <a:t>);</a:t>
            </a:r>
          </a:p>
          <a:p>
            <a:r>
              <a:rPr lang="en-US" b="1" dirty="0">
                <a:solidFill>
                  <a:srgbClr val="C00000"/>
                </a:solidFill>
              </a:rPr>
              <a:t>Conflict-free sphere of the ego</a:t>
            </a:r>
            <a:r>
              <a:rPr lang="en-US" dirty="0"/>
              <a:t> (Heinz Hartmann);</a:t>
            </a:r>
          </a:p>
          <a:p>
            <a:r>
              <a:rPr lang="en-US" b="1" dirty="0">
                <a:solidFill>
                  <a:srgbClr val="C00000"/>
                </a:solidFill>
              </a:rPr>
              <a:t>Maturity and flexibility of defenses</a:t>
            </a:r>
            <a:r>
              <a:rPr lang="en-US" dirty="0"/>
              <a:t> (Otto </a:t>
            </a:r>
            <a:r>
              <a:rPr lang="en-US" dirty="0" err="1"/>
              <a:t>Kernberg</a:t>
            </a:r>
            <a:r>
              <a:rPr lang="en-US" dirty="0"/>
              <a:t>);</a:t>
            </a:r>
          </a:p>
          <a:p>
            <a:r>
              <a:rPr lang="en-US" b="1" dirty="0">
                <a:solidFill>
                  <a:srgbClr val="C00000"/>
                </a:solidFill>
              </a:rPr>
              <a:t>Resilience</a:t>
            </a:r>
            <a:r>
              <a:rPr lang="en-US" dirty="0"/>
              <a:t> (literature on trauma, especially in children);</a:t>
            </a:r>
          </a:p>
          <a:p>
            <a:r>
              <a:rPr lang="en-US" sz="2400" b="1" dirty="0">
                <a:solidFill>
                  <a:srgbClr val="C00000"/>
                </a:solidFill>
              </a:rPr>
              <a:t>Affect regulation</a:t>
            </a:r>
            <a:r>
              <a:rPr lang="en-US" sz="2400" b="1" dirty="0"/>
              <a:t> </a:t>
            </a:r>
            <a:r>
              <a:rPr lang="en-US" sz="2400" dirty="0"/>
              <a:t>(Silvan Tomkins);</a:t>
            </a:r>
          </a:p>
          <a:p>
            <a:r>
              <a:rPr lang="en-US" sz="2400" b="1" dirty="0">
                <a:solidFill>
                  <a:srgbClr val="C00000"/>
                </a:solidFill>
              </a:rPr>
              <a:t>Affect tolerance</a:t>
            </a:r>
            <a:r>
              <a:rPr lang="en-US" sz="2400" b="1" dirty="0"/>
              <a:t> </a:t>
            </a:r>
            <a:r>
              <a:rPr lang="en-US" sz="2400" dirty="0"/>
              <a:t>(Henry Krystal);</a:t>
            </a:r>
          </a:p>
          <a:p>
            <a:r>
              <a:rPr lang="en-US" sz="2400" b="1" dirty="0">
                <a:solidFill>
                  <a:srgbClr val="C00000"/>
                </a:solidFill>
              </a:rPr>
              <a:t>Emotion regulation</a:t>
            </a:r>
            <a:r>
              <a:rPr lang="en-US" sz="2400" b="1" dirty="0"/>
              <a:t> </a:t>
            </a:r>
            <a:r>
              <a:rPr lang="en-US" sz="2400" dirty="0"/>
              <a:t>(Marsha Linehan);</a:t>
            </a:r>
          </a:p>
          <a:p>
            <a:r>
              <a:rPr lang="en-US" sz="2400" b="1" dirty="0">
                <a:solidFill>
                  <a:srgbClr val="C00000"/>
                </a:solidFill>
              </a:rPr>
              <a:t>Affect modulation</a:t>
            </a:r>
            <a:r>
              <a:rPr lang="en-US" sz="2400" b="1" dirty="0"/>
              <a:t> </a:t>
            </a:r>
            <a:r>
              <a:rPr lang="en-US" sz="2400" dirty="0"/>
              <a:t>(Elliot Jurist).</a:t>
            </a:r>
          </a:p>
          <a:p>
            <a:endParaRPr lang="en-US" dirty="0"/>
          </a:p>
        </p:txBody>
      </p:sp>
      <p:sp>
        <p:nvSpPr>
          <p:cNvPr id="4" name="Text Placeholder 3">
            <a:extLst>
              <a:ext uri="{FF2B5EF4-FFF2-40B4-BE49-F238E27FC236}">
                <a16:creationId xmlns:a16="http://schemas.microsoft.com/office/drawing/2014/main" id="{4C1037AA-18F2-4604-9A87-2AD86FDF8A42}"/>
              </a:ext>
            </a:extLst>
          </p:cNvPr>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179613075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8FB79-0F6D-4F1C-825A-4FA5BC67069C}"/>
              </a:ext>
            </a:extLst>
          </p:cNvPr>
          <p:cNvSpPr>
            <a:spLocks noGrp="1"/>
          </p:cNvSpPr>
          <p:nvPr>
            <p:ph type="title"/>
          </p:nvPr>
        </p:nvSpPr>
        <p:spPr>
          <a:xfrm>
            <a:off x="1484311" y="1"/>
            <a:ext cx="10018713" cy="1338470"/>
          </a:xfrm>
        </p:spPr>
        <p:txBody>
          <a:bodyPr/>
          <a:lstStyle/>
          <a:p>
            <a:pPr algn="ctr"/>
            <a:r>
              <a:rPr lang="en-US" b="1" dirty="0">
                <a:solidFill>
                  <a:srgbClr val="0070C0"/>
                </a:solidFill>
              </a:rPr>
              <a:t>Relevant References</a:t>
            </a:r>
          </a:p>
        </p:txBody>
      </p:sp>
      <p:sp>
        <p:nvSpPr>
          <p:cNvPr id="3" name="Content Placeholder 2">
            <a:extLst>
              <a:ext uri="{FF2B5EF4-FFF2-40B4-BE49-F238E27FC236}">
                <a16:creationId xmlns:a16="http://schemas.microsoft.com/office/drawing/2014/main" id="{01E8B73D-0091-4DB6-BDB2-CFE07662D434}"/>
              </a:ext>
            </a:extLst>
          </p:cNvPr>
          <p:cNvSpPr>
            <a:spLocks noGrp="1"/>
          </p:cNvSpPr>
          <p:nvPr>
            <p:ph idx="1"/>
          </p:nvPr>
        </p:nvSpPr>
        <p:spPr>
          <a:xfrm>
            <a:off x="1484310" y="1656522"/>
            <a:ext cx="10296873" cy="5102086"/>
          </a:xfrm>
        </p:spPr>
        <p:txBody>
          <a:bodyPr>
            <a:normAutofit fontScale="77500" lnSpcReduction="20000"/>
          </a:bodyPr>
          <a:lstStyle/>
          <a:p>
            <a:r>
              <a:rPr lang="en-US" sz="2300" b="1" dirty="0">
                <a:latin typeface="Arial" panose="020B0604020202020204" pitchFamily="34" charset="0"/>
                <a:cs typeface="Arial" panose="020B0604020202020204" pitchFamily="34" charset="0"/>
              </a:rPr>
              <a:t>Tomkins, S. S. (1995). Script theory. In E. V. Demos (Ed.), </a:t>
            </a:r>
            <a:r>
              <a:rPr lang="en-US" sz="2300" b="1" i="1" dirty="0">
                <a:latin typeface="Arial" panose="020B0604020202020204" pitchFamily="34" charset="0"/>
                <a:cs typeface="Arial" panose="020B0604020202020204" pitchFamily="34" charset="0"/>
              </a:rPr>
              <a:t>Exploring affect: The selected writings of Silvan Tomkins</a:t>
            </a:r>
            <a:r>
              <a:rPr lang="en-US" sz="2300" b="1" dirty="0">
                <a:latin typeface="Arial" panose="020B0604020202020204" pitchFamily="34" charset="0"/>
                <a:cs typeface="Arial" panose="020B0604020202020204" pitchFamily="34" charset="0"/>
              </a:rPr>
              <a:t> (pp. 312-388). New York: Cambridge University Press.</a:t>
            </a:r>
          </a:p>
          <a:p>
            <a:r>
              <a:rPr lang="en-US" sz="2300" b="1" dirty="0">
                <a:solidFill>
                  <a:srgbClr val="333333"/>
                </a:solidFill>
                <a:effectLst/>
                <a:latin typeface="Arial" panose="020B0604020202020204" pitchFamily="34" charset="0"/>
                <a:cs typeface="Arial" panose="020B0604020202020204" pitchFamily="34" charset="0"/>
              </a:rPr>
              <a:t>Matsumoto, D., Keltner, D., Shiota, M. N., O'Sullivan, M., &amp; Frank, M. (2008). Facial expressions of emotion. In M. Lewis, J. M. Haviland-Jones, &amp; L. F. Barrett (Eds.), </a:t>
            </a:r>
            <a:r>
              <a:rPr lang="en-US" sz="2300" b="1" i="1" dirty="0">
                <a:solidFill>
                  <a:srgbClr val="333333"/>
                </a:solidFill>
                <a:effectLst/>
                <a:latin typeface="Arial" panose="020B0604020202020204" pitchFamily="34" charset="0"/>
                <a:cs typeface="Arial" panose="020B0604020202020204" pitchFamily="34" charset="0"/>
              </a:rPr>
              <a:t>Handbook of emotions</a:t>
            </a:r>
            <a:r>
              <a:rPr lang="en-US" sz="2300" b="1" dirty="0">
                <a:solidFill>
                  <a:srgbClr val="333333"/>
                </a:solidFill>
                <a:effectLst/>
                <a:latin typeface="Arial" panose="020B0604020202020204" pitchFamily="34" charset="0"/>
                <a:cs typeface="Arial" panose="020B0604020202020204" pitchFamily="34" charset="0"/>
              </a:rPr>
              <a:t> (pp. 211–234). New York: Guilford.</a:t>
            </a:r>
          </a:p>
          <a:p>
            <a:r>
              <a:rPr lang="en-US" sz="2300" b="1" dirty="0">
                <a:latin typeface="Arial" panose="020B0604020202020204" pitchFamily="34" charset="0"/>
                <a:cs typeface="Arial" panose="020B0604020202020204" pitchFamily="34" charset="0"/>
              </a:rPr>
              <a:t>Demos, E. V. (2019). </a:t>
            </a:r>
            <a:r>
              <a:rPr lang="en-US" sz="2300" b="1" i="1" dirty="0">
                <a:latin typeface="Arial" panose="020B0604020202020204" pitchFamily="34" charset="0"/>
                <a:cs typeface="Arial" panose="020B0604020202020204" pitchFamily="34" charset="0"/>
              </a:rPr>
              <a:t>The affect theory of Silvan Tomkins for psychoanalysis and psychotherapy</a:t>
            </a:r>
            <a:r>
              <a:rPr lang="en-US" sz="2300" b="1" dirty="0">
                <a:latin typeface="Arial" panose="020B0604020202020204" pitchFamily="34" charset="0"/>
                <a:cs typeface="Arial" panose="020B0604020202020204" pitchFamily="34" charset="0"/>
              </a:rPr>
              <a:t>. New York: Taylor &amp; Francis.</a:t>
            </a:r>
          </a:p>
          <a:p>
            <a:r>
              <a:rPr lang="en-US" sz="2300" b="1" dirty="0" err="1">
                <a:latin typeface="Arial" panose="020B0604020202020204" pitchFamily="34" charset="0"/>
                <a:cs typeface="Arial" panose="020B0604020202020204" pitchFamily="34" charset="0"/>
              </a:rPr>
              <a:t>Panksepp</a:t>
            </a:r>
            <a:r>
              <a:rPr lang="en-US" sz="2300" b="1" dirty="0">
                <a:latin typeface="Arial" panose="020B0604020202020204" pitchFamily="34" charset="0"/>
                <a:cs typeface="Arial" panose="020B0604020202020204" pitchFamily="34" charset="0"/>
              </a:rPr>
              <a:t>, J. (2004). </a:t>
            </a:r>
            <a:r>
              <a:rPr lang="en-US" sz="2300" b="1" i="1" dirty="0">
                <a:latin typeface="Arial" panose="020B0604020202020204" pitchFamily="34" charset="0"/>
                <a:cs typeface="Arial" panose="020B0604020202020204" pitchFamily="34" charset="0"/>
              </a:rPr>
              <a:t>Affective neuroscience: The foundations of human and animal emotions</a:t>
            </a:r>
            <a:r>
              <a:rPr lang="en-US" sz="2300" b="1" dirty="0">
                <a:latin typeface="Arial" panose="020B0604020202020204" pitchFamily="34" charset="0"/>
                <a:cs typeface="Arial" panose="020B0604020202020204" pitchFamily="34" charset="0"/>
              </a:rPr>
              <a:t>. New York: Oxford.</a:t>
            </a:r>
          </a:p>
          <a:p>
            <a:r>
              <a:rPr lang="en-US" sz="2300" b="1" dirty="0">
                <a:solidFill>
                  <a:srgbClr val="333333"/>
                </a:solidFill>
                <a:effectLst/>
                <a:latin typeface="Arial" panose="020B0604020202020204" pitchFamily="34" charset="0"/>
                <a:cs typeface="Arial" panose="020B0604020202020204" pitchFamily="34" charset="0"/>
              </a:rPr>
              <a:t>Matsumoto, D., Keltner, D., Shiota, M. N., O'Sullivan, M., &amp; Frank, M. (2008). Facial expressions of emotion. In M. Lewis, J. M. Haviland-Jones, &amp; L. F. Barrett (Eds.), </a:t>
            </a:r>
            <a:r>
              <a:rPr lang="en-US" sz="2300" b="1" i="1" dirty="0">
                <a:solidFill>
                  <a:srgbClr val="333333"/>
                </a:solidFill>
                <a:effectLst/>
                <a:latin typeface="Arial" panose="020B0604020202020204" pitchFamily="34" charset="0"/>
                <a:cs typeface="Arial" panose="020B0604020202020204" pitchFamily="34" charset="0"/>
              </a:rPr>
              <a:t>Handbook of emotions</a:t>
            </a:r>
            <a:r>
              <a:rPr lang="en-US" sz="2300" b="1" dirty="0">
                <a:solidFill>
                  <a:srgbClr val="333333"/>
                </a:solidFill>
                <a:effectLst/>
                <a:latin typeface="Arial" panose="020B0604020202020204" pitchFamily="34" charset="0"/>
                <a:cs typeface="Arial" panose="020B0604020202020204" pitchFamily="34" charset="0"/>
              </a:rPr>
              <a:t> (pp. 211–234). New York: Guilford.</a:t>
            </a:r>
          </a:p>
          <a:p>
            <a:r>
              <a:rPr lang="en-US" sz="2300" b="1" dirty="0">
                <a:latin typeface="Arial" panose="020B0604020202020204" pitchFamily="34" charset="0"/>
                <a:cs typeface="Arial" panose="020B0604020202020204" pitchFamily="34" charset="0"/>
              </a:rPr>
              <a:t>Demos, E. V. (2019). </a:t>
            </a:r>
            <a:r>
              <a:rPr lang="en-US" sz="2300" b="1" i="1" dirty="0">
                <a:latin typeface="Arial" panose="020B0604020202020204" pitchFamily="34" charset="0"/>
                <a:cs typeface="Arial" panose="020B0604020202020204" pitchFamily="34" charset="0"/>
              </a:rPr>
              <a:t>The affect theory of Silvan Tomkins for psychoanalysis and psychotherapy</a:t>
            </a:r>
            <a:r>
              <a:rPr lang="en-US" sz="2300" b="1" dirty="0">
                <a:latin typeface="Arial" panose="020B0604020202020204" pitchFamily="34" charset="0"/>
                <a:cs typeface="Arial" panose="020B0604020202020204" pitchFamily="34" charset="0"/>
              </a:rPr>
              <a:t>. New York: Taylor &amp; Francis.</a:t>
            </a:r>
          </a:p>
          <a:p>
            <a:r>
              <a:rPr lang="en-US" sz="2300" b="1" dirty="0" err="1">
                <a:solidFill>
                  <a:srgbClr val="000000"/>
                </a:solidFill>
                <a:latin typeface="Arial" panose="020B0604020202020204" pitchFamily="34" charset="0"/>
                <a:cs typeface="Arial" panose="020B0604020202020204" pitchFamily="34" charset="0"/>
              </a:rPr>
              <a:t>Stefana</a:t>
            </a:r>
            <a:r>
              <a:rPr lang="en-US" sz="2300" b="1" dirty="0">
                <a:solidFill>
                  <a:srgbClr val="000000"/>
                </a:solidFill>
                <a:latin typeface="Arial" panose="020B0604020202020204" pitchFamily="34" charset="0"/>
                <a:cs typeface="Arial" panose="020B0604020202020204" pitchFamily="34" charset="0"/>
              </a:rPr>
              <a:t>, A. (2017). </a:t>
            </a:r>
            <a:r>
              <a:rPr lang="en-US" sz="2300" b="1" i="1" dirty="0">
                <a:solidFill>
                  <a:srgbClr val="000000"/>
                </a:solidFill>
                <a:latin typeface="Arial" panose="020B0604020202020204" pitchFamily="34" charset="0"/>
                <a:cs typeface="Arial" panose="020B0604020202020204" pitchFamily="34" charset="0"/>
              </a:rPr>
              <a:t>Psychoanalytic concepts in historical perspective: History of countertransference from Freud to the British Object Relations School</a:t>
            </a:r>
            <a:r>
              <a:rPr lang="en-US" sz="2300" b="1" dirty="0">
                <a:solidFill>
                  <a:srgbClr val="000000"/>
                </a:solidFill>
                <a:latin typeface="Arial" panose="020B0604020202020204" pitchFamily="34" charset="0"/>
                <a:cs typeface="Arial" panose="020B0604020202020204" pitchFamily="34" charset="0"/>
              </a:rPr>
              <a:t>. New York: Routledge.</a:t>
            </a:r>
          </a:p>
          <a:p>
            <a:r>
              <a:rPr lang="en-US" sz="2300" b="1" dirty="0" err="1">
                <a:effectLst/>
                <a:latin typeface="Arial" panose="020B0604020202020204" pitchFamily="34" charset="0"/>
                <a:ea typeface="Calibri" panose="020F0502020204030204" pitchFamily="34" charset="0"/>
                <a:cs typeface="Arial" panose="020B0604020202020204" pitchFamily="34" charset="0"/>
              </a:rPr>
              <a:t>Mucci</a:t>
            </a:r>
            <a:r>
              <a:rPr lang="en-US" sz="2300" b="1" dirty="0">
                <a:effectLst/>
                <a:latin typeface="Arial" panose="020B0604020202020204" pitchFamily="34" charset="0"/>
                <a:ea typeface="Calibri" panose="020F0502020204030204" pitchFamily="34" charset="0"/>
                <a:cs typeface="Arial" panose="020B0604020202020204" pitchFamily="34" charset="0"/>
              </a:rPr>
              <a:t>, C. (2018). </a:t>
            </a:r>
            <a:r>
              <a:rPr lang="en-US" sz="2300" b="1" i="1" dirty="0">
                <a:effectLst/>
                <a:latin typeface="Arial" panose="020B0604020202020204" pitchFamily="34" charset="0"/>
                <a:ea typeface="Calibri" panose="020F0502020204030204" pitchFamily="34" charset="0"/>
                <a:cs typeface="Arial" panose="020B0604020202020204" pitchFamily="34" charset="0"/>
              </a:rPr>
              <a:t>Borderline bodies: Affect regulation for personality disorders</a:t>
            </a:r>
            <a:r>
              <a:rPr lang="en-US" sz="2300" b="1" dirty="0">
                <a:effectLst/>
                <a:latin typeface="Arial" panose="020B0604020202020204" pitchFamily="34" charset="0"/>
                <a:ea typeface="Calibri" panose="020F0502020204030204" pitchFamily="34" charset="0"/>
                <a:cs typeface="Arial" panose="020B0604020202020204" pitchFamily="34" charset="0"/>
              </a:rPr>
              <a:t>. New York: Norton.</a:t>
            </a:r>
          </a:p>
          <a:p>
            <a:endParaRPr lang="en-US" b="1" dirty="0">
              <a:latin typeface="Arial" panose="020B0604020202020204" pitchFamily="34" charset="0"/>
              <a:cs typeface="Arial" panose="020B0604020202020204" pitchFamily="34" charset="0"/>
            </a:endParaRPr>
          </a:p>
          <a:p>
            <a:endParaRPr lang="en-US" sz="2400" b="1" dirty="0"/>
          </a:p>
          <a:p>
            <a:endParaRPr lang="en-US" dirty="0"/>
          </a:p>
          <a:p>
            <a:endParaRPr lang="en-US" dirty="0"/>
          </a:p>
        </p:txBody>
      </p:sp>
    </p:spTree>
    <p:extLst>
      <p:ext uri="{BB962C8B-B14F-4D97-AF65-F5344CB8AC3E}">
        <p14:creationId xmlns:p14="http://schemas.microsoft.com/office/powerpoint/2010/main" val="18177831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4B605-079D-4A7E-A8D7-61F2780046A3}"/>
              </a:ext>
            </a:extLst>
          </p:cNvPr>
          <p:cNvSpPr>
            <a:spLocks noGrp="1"/>
          </p:cNvSpPr>
          <p:nvPr>
            <p:ph type="title"/>
          </p:nvPr>
        </p:nvSpPr>
        <p:spPr>
          <a:xfrm>
            <a:off x="2067338" y="22300"/>
            <a:ext cx="10124661" cy="839091"/>
          </a:xfrm>
        </p:spPr>
        <p:txBody>
          <a:bodyPr>
            <a:normAutofit/>
          </a:bodyPr>
          <a:lstStyle/>
          <a:p>
            <a:r>
              <a:rPr lang="en-US" dirty="0"/>
              <a:t>6. Reflective Function and Mentalization</a:t>
            </a:r>
          </a:p>
        </p:txBody>
      </p:sp>
      <p:sp>
        <p:nvSpPr>
          <p:cNvPr id="3" name="Content Placeholder 2">
            <a:extLst>
              <a:ext uri="{FF2B5EF4-FFF2-40B4-BE49-F238E27FC236}">
                <a16:creationId xmlns:a16="http://schemas.microsoft.com/office/drawing/2014/main" id="{D93B6E5B-9DF0-48E6-8D48-5A812642890E}"/>
              </a:ext>
            </a:extLst>
          </p:cNvPr>
          <p:cNvSpPr>
            <a:spLocks noGrp="1"/>
          </p:cNvSpPr>
          <p:nvPr>
            <p:ph sz="quarter" idx="14"/>
          </p:nvPr>
        </p:nvSpPr>
        <p:spPr>
          <a:xfrm>
            <a:off x="2849525" y="1308847"/>
            <a:ext cx="8732875" cy="5526853"/>
          </a:xfrm>
        </p:spPr>
        <p:txBody>
          <a:bodyPr>
            <a:noAutofit/>
          </a:bodyPr>
          <a:lstStyle/>
          <a:p>
            <a:pPr lvl="2"/>
            <a:r>
              <a:rPr lang="en-US" sz="2400" b="1" dirty="0">
                <a:solidFill>
                  <a:srgbClr val="C00000"/>
                </a:solidFill>
              </a:rPr>
              <a:t>Theory of mind</a:t>
            </a:r>
            <a:r>
              <a:rPr lang="en-US" sz="2400" dirty="0"/>
              <a:t> (René Descartes);</a:t>
            </a:r>
          </a:p>
          <a:p>
            <a:pPr lvl="2"/>
            <a:r>
              <a:rPr lang="en-US" sz="2400" b="1" dirty="0">
                <a:solidFill>
                  <a:srgbClr val="C00000"/>
                </a:solidFill>
              </a:rPr>
              <a:t>I and Thou</a:t>
            </a:r>
            <a:r>
              <a:rPr lang="en-US" sz="2400" dirty="0"/>
              <a:t> (Martin Buber);</a:t>
            </a:r>
          </a:p>
          <a:p>
            <a:pPr lvl="2"/>
            <a:r>
              <a:rPr lang="en-US" sz="2400" b="1" dirty="0">
                <a:solidFill>
                  <a:srgbClr val="C00000"/>
                </a:solidFill>
              </a:rPr>
              <a:t>Observing ego</a:t>
            </a:r>
            <a:r>
              <a:rPr lang="en-US" sz="2400" dirty="0"/>
              <a:t> (Sigmund Freud);</a:t>
            </a:r>
          </a:p>
          <a:p>
            <a:pPr lvl="2"/>
            <a:r>
              <a:rPr lang="en-US" sz="2400" b="1" dirty="0">
                <a:solidFill>
                  <a:srgbClr val="C00000"/>
                </a:solidFill>
              </a:rPr>
              <a:t>Search for meaning</a:t>
            </a:r>
            <a:r>
              <a:rPr lang="en-US" sz="2400" dirty="0"/>
              <a:t> (Viktor Frankl);</a:t>
            </a:r>
          </a:p>
          <a:p>
            <a:pPr lvl="2"/>
            <a:r>
              <a:rPr lang="en-US" sz="2400" b="1" dirty="0">
                <a:solidFill>
                  <a:srgbClr val="C00000"/>
                </a:solidFill>
              </a:rPr>
              <a:t>Insight</a:t>
            </a:r>
            <a:r>
              <a:rPr lang="en-US" sz="2400" dirty="0"/>
              <a:t> (Robert </a:t>
            </a:r>
            <a:r>
              <a:rPr lang="en-US" sz="2400" dirty="0" err="1"/>
              <a:t>Waelder</a:t>
            </a:r>
            <a:r>
              <a:rPr lang="en-US" sz="2400" dirty="0"/>
              <a:t>, Heinz Hartmann, Anna Freud);</a:t>
            </a:r>
          </a:p>
          <a:p>
            <a:pPr lvl="2"/>
            <a:r>
              <a:rPr lang="en-US" sz="2400" b="1" dirty="0">
                <a:solidFill>
                  <a:srgbClr val="C00000"/>
                </a:solidFill>
              </a:rPr>
              <a:t>Capacity for self-reflection</a:t>
            </a:r>
            <a:r>
              <a:rPr lang="en-US" sz="2400" dirty="0"/>
              <a:t> (Lawrence Josephs);</a:t>
            </a:r>
          </a:p>
          <a:p>
            <a:pPr lvl="2"/>
            <a:r>
              <a:rPr lang="en-US" sz="2400" b="1" dirty="0">
                <a:solidFill>
                  <a:srgbClr val="C00000"/>
                </a:solidFill>
              </a:rPr>
              <a:t>Reflective function and mentalization</a:t>
            </a:r>
            <a:r>
              <a:rPr lang="en-US" sz="2400" dirty="0"/>
              <a:t> (Peter </a:t>
            </a:r>
            <a:r>
              <a:rPr lang="en-US" sz="2400" dirty="0" err="1"/>
              <a:t>Fonagy</a:t>
            </a:r>
            <a:r>
              <a:rPr lang="en-US" sz="2400" dirty="0"/>
              <a:t>);</a:t>
            </a:r>
          </a:p>
          <a:p>
            <a:pPr lvl="2"/>
            <a:r>
              <a:rPr lang="en-US" sz="2400" b="1" dirty="0">
                <a:solidFill>
                  <a:srgbClr val="C00000"/>
                </a:solidFill>
              </a:rPr>
              <a:t>Recognition</a:t>
            </a:r>
            <a:r>
              <a:rPr lang="en-US" sz="2400" dirty="0"/>
              <a:t> (Jessica Benjamin);</a:t>
            </a:r>
          </a:p>
          <a:p>
            <a:pPr lvl="2"/>
            <a:r>
              <a:rPr lang="en-US" sz="2400" b="1" dirty="0">
                <a:solidFill>
                  <a:srgbClr val="C00000"/>
                </a:solidFill>
              </a:rPr>
              <a:t>Integrated superego</a:t>
            </a:r>
            <a:r>
              <a:rPr lang="en-US" sz="2400" dirty="0"/>
              <a:t> (Sigmund Freud);</a:t>
            </a:r>
          </a:p>
          <a:p>
            <a:pPr lvl="2"/>
            <a:r>
              <a:rPr lang="en-US" sz="2400" b="1" dirty="0">
                <a:solidFill>
                  <a:srgbClr val="C00000"/>
                </a:solidFill>
              </a:rPr>
              <a:t>Mature sense of morality</a:t>
            </a:r>
            <a:r>
              <a:rPr lang="en-US" sz="2400" dirty="0"/>
              <a:t> (Otto </a:t>
            </a:r>
            <a:r>
              <a:rPr lang="en-US" sz="2400" dirty="0" err="1"/>
              <a:t>Kernberg</a:t>
            </a:r>
            <a:r>
              <a:rPr lang="en-US" sz="2400" dirty="0"/>
              <a:t>);</a:t>
            </a:r>
          </a:p>
          <a:p>
            <a:pPr lvl="2"/>
            <a:r>
              <a:rPr lang="en-US" sz="2400" b="1" dirty="0">
                <a:solidFill>
                  <a:srgbClr val="C00000"/>
                </a:solidFill>
              </a:rPr>
              <a:t>Moral orientation</a:t>
            </a:r>
            <a:r>
              <a:rPr lang="en-US" sz="2400" dirty="0"/>
              <a:t> (Charles Taylor).</a:t>
            </a:r>
          </a:p>
        </p:txBody>
      </p:sp>
      <p:sp>
        <p:nvSpPr>
          <p:cNvPr id="4" name="Text Placeholder 3">
            <a:extLst>
              <a:ext uri="{FF2B5EF4-FFF2-40B4-BE49-F238E27FC236}">
                <a16:creationId xmlns:a16="http://schemas.microsoft.com/office/drawing/2014/main" id="{E1763E1A-8560-4749-9014-0F169510C9FD}"/>
              </a:ext>
            </a:extLst>
          </p:cNvPr>
          <p:cNvSpPr>
            <a:spLocks noGrp="1"/>
          </p:cNvSpPr>
          <p:nvPr>
            <p:ph type="body" sz="quarter" idx="13"/>
          </p:nvPr>
        </p:nvSpPr>
        <p:spPr>
          <a:xfrm>
            <a:off x="0" y="6718852"/>
            <a:ext cx="12192000" cy="116848"/>
          </a:xfrm>
        </p:spPr>
        <p:txBody>
          <a:bodyPr>
            <a:normAutofit fontScale="25000" lnSpcReduction="20000"/>
          </a:bodyPr>
          <a:lstStyle/>
          <a:p>
            <a:endParaRPr lang="en-US" dirty="0"/>
          </a:p>
        </p:txBody>
      </p:sp>
    </p:spTree>
    <p:extLst>
      <p:ext uri="{BB962C8B-B14F-4D97-AF65-F5344CB8AC3E}">
        <p14:creationId xmlns:p14="http://schemas.microsoft.com/office/powerpoint/2010/main" val="295599625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A2A88-5F47-4871-86FE-004CBD2F897E}"/>
              </a:ext>
            </a:extLst>
          </p:cNvPr>
          <p:cNvSpPr>
            <a:spLocks noGrp="1"/>
          </p:cNvSpPr>
          <p:nvPr>
            <p:ph type="title"/>
          </p:nvPr>
        </p:nvSpPr>
        <p:spPr>
          <a:xfrm>
            <a:off x="0" y="1"/>
            <a:ext cx="12192000" cy="940904"/>
          </a:xfrm>
        </p:spPr>
        <p:txBody>
          <a:bodyPr/>
          <a:lstStyle/>
          <a:p>
            <a:r>
              <a:rPr lang="en-US" dirty="0"/>
              <a:t>Relevant References</a:t>
            </a:r>
          </a:p>
        </p:txBody>
      </p:sp>
      <p:sp>
        <p:nvSpPr>
          <p:cNvPr id="3" name="Content Placeholder 2">
            <a:extLst>
              <a:ext uri="{FF2B5EF4-FFF2-40B4-BE49-F238E27FC236}">
                <a16:creationId xmlns:a16="http://schemas.microsoft.com/office/drawing/2014/main" id="{B5CD0ED3-63F4-4010-B3DC-5D7A2B7F2391}"/>
              </a:ext>
            </a:extLst>
          </p:cNvPr>
          <p:cNvSpPr>
            <a:spLocks noGrp="1"/>
          </p:cNvSpPr>
          <p:nvPr>
            <p:ph sz="quarter" idx="14"/>
          </p:nvPr>
        </p:nvSpPr>
        <p:spPr>
          <a:xfrm>
            <a:off x="1789043" y="1842051"/>
            <a:ext cx="9793356" cy="4837045"/>
          </a:xfrm>
        </p:spPr>
        <p:txBody>
          <a:bodyPr>
            <a:normAutofit lnSpcReduction="10000"/>
          </a:bodyPr>
          <a:lstStyle/>
          <a:p>
            <a:pPr>
              <a:lnSpc>
                <a:spcPct val="80000"/>
              </a:lnSpc>
              <a:spcBef>
                <a:spcPts val="4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100" b="1" dirty="0">
                <a:latin typeface="Arial" panose="020B0604020202020204" pitchFamily="34" charset="0"/>
                <a:cs typeface="Arial" panose="020B0604020202020204" pitchFamily="34" charset="0"/>
              </a:rPr>
              <a:t>Buber, M. (1923). </a:t>
            </a:r>
            <a:r>
              <a:rPr lang="en-GB" altLang="en-US" sz="2100" b="1" i="1" dirty="0">
                <a:latin typeface="Arial" panose="020B0604020202020204" pitchFamily="34" charset="0"/>
                <a:cs typeface="Arial" panose="020B0604020202020204" pitchFamily="34" charset="0"/>
              </a:rPr>
              <a:t>I and Thou</a:t>
            </a:r>
            <a:r>
              <a:rPr lang="en-GB" altLang="en-US" sz="2100" b="1" dirty="0">
                <a:latin typeface="Arial" panose="020B0604020202020204" pitchFamily="34" charset="0"/>
                <a:cs typeface="Arial" panose="020B0604020202020204" pitchFamily="34" charset="0"/>
              </a:rPr>
              <a:t>, tr. W. Kauffman. New York: Scribner &amp; Sons, 1970.</a:t>
            </a:r>
          </a:p>
          <a:p>
            <a:pPr eaLnBrk="1" hangingPunct="1">
              <a:lnSpc>
                <a:spcPct val="80000"/>
              </a:lnSpc>
              <a:spcBef>
                <a:spcPts val="4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100" b="1" dirty="0" err="1">
                <a:latin typeface="Arial" panose="020B0604020202020204" pitchFamily="34" charset="0"/>
                <a:cs typeface="Arial" panose="020B0604020202020204" pitchFamily="34" charset="0"/>
              </a:rPr>
              <a:t>Fenichel</a:t>
            </a:r>
            <a:r>
              <a:rPr lang="en-GB" altLang="en-US" sz="2100" b="1" dirty="0">
                <a:latin typeface="Arial" panose="020B0604020202020204" pitchFamily="34" charset="0"/>
                <a:cs typeface="Arial" panose="020B0604020202020204" pitchFamily="34" charset="0"/>
              </a:rPr>
              <a:t>, O. (1945). </a:t>
            </a:r>
            <a:r>
              <a:rPr lang="en-GB" altLang="en-US" sz="2100" b="1" i="1" dirty="0">
                <a:latin typeface="Arial" panose="020B0604020202020204" pitchFamily="34" charset="0"/>
                <a:cs typeface="Arial" panose="020B0604020202020204" pitchFamily="34" charset="0"/>
              </a:rPr>
              <a:t>The psychoanalytic theory of neurosis</a:t>
            </a:r>
            <a:r>
              <a:rPr lang="en-GB" altLang="en-US" sz="2100" b="1" dirty="0">
                <a:latin typeface="Arial" panose="020B0604020202020204" pitchFamily="34" charset="0"/>
                <a:cs typeface="Arial" panose="020B0604020202020204" pitchFamily="34" charset="0"/>
              </a:rPr>
              <a:t>. New York: Norton.</a:t>
            </a:r>
          </a:p>
          <a:p>
            <a:pPr eaLnBrk="1" hangingPunct="1">
              <a:lnSpc>
                <a:spcPct val="80000"/>
              </a:lnSpc>
              <a:spcBef>
                <a:spcPts val="4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100" b="1" dirty="0" err="1">
                <a:latin typeface="Arial" panose="020B0604020202020204" pitchFamily="34" charset="0"/>
                <a:cs typeface="Arial" panose="020B0604020202020204" pitchFamily="34" charset="0"/>
              </a:rPr>
              <a:t>Kernberg</a:t>
            </a:r>
            <a:r>
              <a:rPr lang="en-GB" altLang="en-US" sz="2100" b="1" dirty="0">
                <a:latin typeface="Arial" panose="020B0604020202020204" pitchFamily="34" charset="0"/>
                <a:cs typeface="Arial" panose="020B0604020202020204" pitchFamily="34" charset="0"/>
              </a:rPr>
              <a:t>, O. (1984). </a:t>
            </a:r>
            <a:r>
              <a:rPr lang="en-GB" altLang="en-US" sz="2100" b="1" i="1" dirty="0">
                <a:latin typeface="Arial" panose="020B0604020202020204" pitchFamily="34" charset="0"/>
                <a:cs typeface="Arial" panose="020B0604020202020204" pitchFamily="34" charset="0"/>
              </a:rPr>
              <a:t>Severe personality disorders: Psychotherapeutic strategies</a:t>
            </a:r>
            <a:r>
              <a:rPr lang="en-GB" altLang="en-US" sz="2100" b="1" dirty="0">
                <a:latin typeface="Arial" panose="020B0604020202020204" pitchFamily="34" charset="0"/>
                <a:cs typeface="Arial" panose="020B0604020202020204" pitchFamily="34" charset="0"/>
              </a:rPr>
              <a:t>. New Haven: Yale University Press.</a:t>
            </a:r>
          </a:p>
          <a:p>
            <a:pPr>
              <a:lnSpc>
                <a:spcPct val="80000"/>
              </a:lnSpc>
              <a:spcBef>
                <a:spcPts val="4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100" b="1" dirty="0">
                <a:latin typeface="Arial" panose="020B0604020202020204" pitchFamily="34" charset="0"/>
                <a:cs typeface="Arial" panose="020B0604020202020204" pitchFamily="34" charset="0"/>
              </a:rPr>
              <a:t>Benjamin, J. (1988). </a:t>
            </a:r>
            <a:r>
              <a:rPr lang="en-GB" altLang="en-US" sz="2100" b="1" i="1" dirty="0">
                <a:latin typeface="Arial" panose="020B0604020202020204" pitchFamily="34" charset="0"/>
                <a:cs typeface="Arial" panose="020B0604020202020204" pitchFamily="34" charset="0"/>
              </a:rPr>
              <a:t>The Bonds of Love</a:t>
            </a:r>
            <a:r>
              <a:rPr lang="en-GB" altLang="en-US" sz="2100" b="1" dirty="0">
                <a:latin typeface="Arial" panose="020B0604020202020204" pitchFamily="34" charset="0"/>
                <a:cs typeface="Arial" panose="020B0604020202020204" pitchFamily="34" charset="0"/>
              </a:rPr>
              <a:t>. New York: Pantheon</a:t>
            </a:r>
          </a:p>
          <a:p>
            <a:pPr>
              <a:lnSpc>
                <a:spcPct val="80000"/>
              </a:lnSpc>
              <a:spcBef>
                <a:spcPts val="4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100" b="1" dirty="0" err="1">
                <a:latin typeface="Arial" panose="020B0604020202020204" pitchFamily="34" charset="0"/>
                <a:cs typeface="Arial" panose="020B0604020202020204" pitchFamily="34" charset="0"/>
              </a:rPr>
              <a:t>Fonagy</a:t>
            </a:r>
            <a:r>
              <a:rPr lang="en-US" sz="2100" b="1" dirty="0">
                <a:latin typeface="Arial" panose="020B0604020202020204" pitchFamily="34" charset="0"/>
                <a:cs typeface="Arial" panose="020B0604020202020204" pitchFamily="34" charset="0"/>
              </a:rPr>
              <a:t>, P., Gergely, G., Jurist, E., &amp; Target, M. (2002). </a:t>
            </a:r>
            <a:r>
              <a:rPr lang="en-US" sz="2100" b="1" i="1" dirty="0">
                <a:latin typeface="Arial" panose="020B0604020202020204" pitchFamily="34" charset="0"/>
                <a:cs typeface="Arial" panose="020B0604020202020204" pitchFamily="34" charset="0"/>
              </a:rPr>
              <a:t>Affect regulation, mentalization, and the development of the self</a:t>
            </a:r>
            <a:r>
              <a:rPr lang="en-US" sz="2100" b="1" dirty="0">
                <a:latin typeface="Arial" panose="020B0604020202020204" pitchFamily="34" charset="0"/>
                <a:cs typeface="Arial" panose="020B0604020202020204" pitchFamily="34" charset="0"/>
              </a:rPr>
              <a:t>. New York: Other Press.</a:t>
            </a:r>
          </a:p>
          <a:p>
            <a:pPr>
              <a:lnSpc>
                <a:spcPct val="80000"/>
              </a:lnSpc>
              <a:spcBef>
                <a:spcPts val="4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100" b="1" dirty="0">
                <a:latin typeface="Arial" panose="020B0604020202020204" pitchFamily="34" charset="0"/>
                <a:cs typeface="Arial" panose="020B0604020202020204" pitchFamily="34" charset="0"/>
              </a:rPr>
              <a:t>Bateman, A., &amp; </a:t>
            </a:r>
            <a:r>
              <a:rPr lang="en-US" sz="2100" b="1" dirty="0" err="1">
                <a:latin typeface="Arial" panose="020B0604020202020204" pitchFamily="34" charset="0"/>
                <a:cs typeface="Arial" panose="020B0604020202020204" pitchFamily="34" charset="0"/>
              </a:rPr>
              <a:t>Fonagy</a:t>
            </a:r>
            <a:r>
              <a:rPr lang="en-US" sz="2100" b="1" dirty="0">
                <a:latin typeface="Arial" panose="020B0604020202020204" pitchFamily="34" charset="0"/>
                <a:cs typeface="Arial" panose="020B0604020202020204" pitchFamily="34" charset="0"/>
              </a:rPr>
              <a:t>, P. (2004). </a:t>
            </a:r>
            <a:r>
              <a:rPr lang="en-US" sz="2100" b="1" i="1" dirty="0">
                <a:latin typeface="Arial" panose="020B0604020202020204" pitchFamily="34" charset="0"/>
                <a:cs typeface="Arial" panose="020B0604020202020204" pitchFamily="34" charset="0"/>
              </a:rPr>
              <a:t>Psychotherapy for borderline personality disorder: Mentalization-based treatment</a:t>
            </a:r>
            <a:r>
              <a:rPr lang="en-US" sz="2100" b="1" dirty="0">
                <a:latin typeface="Arial" panose="020B0604020202020204" pitchFamily="34" charset="0"/>
                <a:cs typeface="Arial" panose="020B0604020202020204" pitchFamily="34" charset="0"/>
              </a:rPr>
              <a:t>. London: Oxford University Press.</a:t>
            </a:r>
          </a:p>
          <a:p>
            <a:pPr>
              <a:lnSpc>
                <a:spcPct val="80000"/>
              </a:lnSpc>
              <a:spcBef>
                <a:spcPts val="4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100" b="1" dirty="0">
                <a:latin typeface="Arial" panose="020B0604020202020204" pitchFamily="34" charset="0"/>
                <a:cs typeface="Arial" panose="020B0604020202020204" pitchFamily="34" charset="0"/>
              </a:rPr>
              <a:t>Jurist, E., Slade, A., &amp; Bergner, S. (2008). </a:t>
            </a:r>
            <a:r>
              <a:rPr lang="en-GB" altLang="en-US" sz="2100" b="1" i="1" dirty="0">
                <a:latin typeface="Arial" panose="020B0604020202020204" pitchFamily="34" charset="0"/>
                <a:cs typeface="Arial" panose="020B0604020202020204" pitchFamily="34" charset="0"/>
              </a:rPr>
              <a:t>Mind to Mind: Infant Research, Neuroscience, and Psychoanalysis</a:t>
            </a:r>
            <a:r>
              <a:rPr lang="en-GB" altLang="en-US" sz="2100" b="1" dirty="0">
                <a:latin typeface="Arial" panose="020B0604020202020204" pitchFamily="34" charset="0"/>
                <a:cs typeface="Arial" panose="020B0604020202020204" pitchFamily="34" charset="0"/>
              </a:rPr>
              <a:t>. New York: Other Press.</a:t>
            </a:r>
          </a:p>
          <a:p>
            <a:pPr eaLnBrk="1" hangingPunct="1">
              <a:lnSpc>
                <a:spcPct val="80000"/>
              </a:lnSpc>
              <a:spcBef>
                <a:spcPts val="45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100" b="1" dirty="0">
                <a:latin typeface="Arial" panose="020B0604020202020204" pitchFamily="34" charset="0"/>
                <a:cs typeface="Arial" panose="020B0604020202020204" pitchFamily="34" charset="0"/>
              </a:rPr>
              <a:t>McWilliams, N. (2011). </a:t>
            </a:r>
            <a:r>
              <a:rPr lang="en-GB" altLang="en-US" sz="2100" b="1" i="1" dirty="0">
                <a:latin typeface="Arial" panose="020B0604020202020204" pitchFamily="34" charset="0"/>
                <a:cs typeface="Arial" panose="020B0604020202020204" pitchFamily="34" charset="0"/>
              </a:rPr>
              <a:t>Psychoanalytic diagnosis: Understanding personality structure in the clinical process, 2</a:t>
            </a:r>
            <a:r>
              <a:rPr lang="en-GB" altLang="en-US" sz="2100" b="1" i="1" baseline="30000" dirty="0">
                <a:latin typeface="Arial" panose="020B0604020202020204" pitchFamily="34" charset="0"/>
                <a:cs typeface="Arial" panose="020B0604020202020204" pitchFamily="34" charset="0"/>
              </a:rPr>
              <a:t>nd</a:t>
            </a:r>
            <a:r>
              <a:rPr lang="en-GB" altLang="en-US" sz="2100" b="1" i="1" dirty="0">
                <a:latin typeface="Arial" panose="020B0604020202020204" pitchFamily="34" charset="0"/>
                <a:cs typeface="Arial" panose="020B0604020202020204" pitchFamily="34" charset="0"/>
              </a:rPr>
              <a:t> ed</a:t>
            </a:r>
            <a:r>
              <a:rPr lang="en-GB" altLang="en-US" sz="2100" b="1" dirty="0">
                <a:latin typeface="Arial" panose="020B0604020202020204" pitchFamily="34" charset="0"/>
                <a:cs typeface="Arial" panose="020B0604020202020204" pitchFamily="34" charset="0"/>
              </a:rPr>
              <a:t>. New York: Guilford.</a:t>
            </a:r>
          </a:p>
          <a:p>
            <a:r>
              <a:rPr lang="en-US" sz="2100" b="1" dirty="0">
                <a:effectLst/>
                <a:latin typeface="Arial" panose="020B0604020202020204" pitchFamily="34" charset="0"/>
                <a:ea typeface="Calibri" panose="020F0502020204030204" pitchFamily="34" charset="0"/>
                <a:cs typeface="Arial" panose="020B0604020202020204" pitchFamily="34" charset="0"/>
              </a:rPr>
              <a:t>Jurist, E. (2019). </a:t>
            </a:r>
            <a:r>
              <a:rPr lang="en-US" sz="2100" b="1" i="1" dirty="0">
                <a:effectLst/>
                <a:latin typeface="Arial" panose="020B0604020202020204" pitchFamily="34" charset="0"/>
                <a:ea typeface="Calibri" panose="020F0502020204030204" pitchFamily="34" charset="0"/>
                <a:cs typeface="Arial" panose="020B0604020202020204" pitchFamily="34" charset="0"/>
              </a:rPr>
              <a:t>Minding emotions. Cultivating mentalization in psychotherapy</a:t>
            </a:r>
            <a:r>
              <a:rPr lang="en-US" sz="2100" b="1" dirty="0">
                <a:effectLst/>
                <a:latin typeface="Arial" panose="020B0604020202020204" pitchFamily="34" charset="0"/>
                <a:ea typeface="Calibri" panose="020F0502020204030204" pitchFamily="34" charset="0"/>
                <a:cs typeface="Arial" panose="020B0604020202020204" pitchFamily="34" charset="0"/>
              </a:rPr>
              <a:t>. New York: Guilford.</a:t>
            </a:r>
          </a:p>
          <a:p>
            <a:endParaRPr lang="en-US" b="1" dirty="0"/>
          </a:p>
          <a:p>
            <a:endParaRPr lang="en-US" dirty="0"/>
          </a:p>
        </p:txBody>
      </p:sp>
      <p:sp>
        <p:nvSpPr>
          <p:cNvPr id="4" name="Text Placeholder 3">
            <a:extLst>
              <a:ext uri="{FF2B5EF4-FFF2-40B4-BE49-F238E27FC236}">
                <a16:creationId xmlns:a16="http://schemas.microsoft.com/office/drawing/2014/main" id="{E8A7EF74-83D6-442B-B5B9-DDAC104151EA}"/>
              </a:ext>
            </a:extLst>
          </p:cNvPr>
          <p:cNvSpPr>
            <a:spLocks noGrp="1"/>
          </p:cNvSpPr>
          <p:nvPr>
            <p:ph type="body" sz="quarter" idx="13"/>
          </p:nvPr>
        </p:nvSpPr>
        <p:spPr/>
        <p:txBody>
          <a:bodyPr/>
          <a:lstStyle/>
          <a:p>
            <a:endParaRPr lang="en-US" dirty="0"/>
          </a:p>
        </p:txBody>
      </p:sp>
    </p:spTree>
    <p:extLst>
      <p:ext uri="{BB962C8B-B14F-4D97-AF65-F5344CB8AC3E}">
        <p14:creationId xmlns:p14="http://schemas.microsoft.com/office/powerpoint/2010/main" val="2497349818"/>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0476C-B008-440F-A2CF-3413FE6E49D0}"/>
              </a:ext>
            </a:extLst>
          </p:cNvPr>
          <p:cNvSpPr>
            <a:spLocks noGrp="1"/>
          </p:cNvSpPr>
          <p:nvPr>
            <p:ph type="title"/>
          </p:nvPr>
        </p:nvSpPr>
        <p:spPr>
          <a:xfrm>
            <a:off x="1484311" y="1"/>
            <a:ext cx="10018713" cy="1537252"/>
          </a:xfrm>
        </p:spPr>
        <p:txBody>
          <a:bodyPr/>
          <a:lstStyle/>
          <a:p>
            <a:pPr algn="ctr"/>
            <a:r>
              <a:rPr lang="en-US" b="1" dirty="0"/>
              <a:t>Elliot Jurist, 2019</a:t>
            </a:r>
          </a:p>
        </p:txBody>
      </p:sp>
      <p:pic>
        <p:nvPicPr>
          <p:cNvPr id="1026" name="Picture 2">
            <a:extLst>
              <a:ext uri="{FF2B5EF4-FFF2-40B4-BE49-F238E27FC236}">
                <a16:creationId xmlns:a16="http://schemas.microsoft.com/office/drawing/2014/main" id="{71B8CE0E-2A7D-4386-8FD0-ABB05AB56C8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5014912" y="2353469"/>
            <a:ext cx="2162175" cy="3295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89895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9BFFF-09B7-4CE4-A8F8-388E047E5BDF}"/>
              </a:ext>
            </a:extLst>
          </p:cNvPr>
          <p:cNvSpPr>
            <a:spLocks noGrp="1"/>
          </p:cNvSpPr>
          <p:nvPr>
            <p:ph type="title"/>
          </p:nvPr>
        </p:nvSpPr>
        <p:spPr>
          <a:xfrm>
            <a:off x="1099930" y="347959"/>
            <a:ext cx="11092069" cy="1069680"/>
          </a:xfrm>
        </p:spPr>
        <p:txBody>
          <a:bodyPr>
            <a:normAutofit/>
          </a:bodyPr>
          <a:lstStyle/>
          <a:p>
            <a:r>
              <a:rPr lang="en-US" dirty="0"/>
              <a:t>7. Comfort in both Individuality and Community</a:t>
            </a:r>
          </a:p>
        </p:txBody>
      </p:sp>
      <p:sp>
        <p:nvSpPr>
          <p:cNvPr id="3" name="Content Placeholder 2">
            <a:extLst>
              <a:ext uri="{FF2B5EF4-FFF2-40B4-BE49-F238E27FC236}">
                <a16:creationId xmlns:a16="http://schemas.microsoft.com/office/drawing/2014/main" id="{01AEA33C-986D-4A62-9259-A9EE2363050C}"/>
              </a:ext>
            </a:extLst>
          </p:cNvPr>
          <p:cNvSpPr>
            <a:spLocks noGrp="1"/>
          </p:cNvSpPr>
          <p:nvPr>
            <p:ph sz="quarter" idx="14"/>
          </p:nvPr>
        </p:nvSpPr>
        <p:spPr>
          <a:xfrm>
            <a:off x="1656522" y="2241175"/>
            <a:ext cx="9925877" cy="4835485"/>
          </a:xfrm>
        </p:spPr>
        <p:txBody>
          <a:bodyPr>
            <a:normAutofit/>
          </a:bodyPr>
          <a:lstStyle/>
          <a:p>
            <a:r>
              <a:rPr lang="en-US" sz="2800" b="1" dirty="0">
                <a:solidFill>
                  <a:srgbClr val="C00000"/>
                </a:solidFill>
              </a:rPr>
              <a:t>Introversion vs. extroversion</a:t>
            </a:r>
            <a:r>
              <a:rPr lang="en-US" sz="2800" dirty="0"/>
              <a:t> (Carl Jung);</a:t>
            </a:r>
          </a:p>
          <a:p>
            <a:r>
              <a:rPr lang="en-US" sz="2800" b="1" dirty="0">
                <a:solidFill>
                  <a:srgbClr val="C00000"/>
                </a:solidFill>
              </a:rPr>
              <a:t>The </a:t>
            </a:r>
            <a:r>
              <a:rPr lang="en-US" sz="2800" b="1" dirty="0" err="1">
                <a:solidFill>
                  <a:srgbClr val="C00000"/>
                </a:solidFill>
              </a:rPr>
              <a:t>ocnophil</a:t>
            </a:r>
            <a:r>
              <a:rPr lang="en-US" sz="2800" b="1" dirty="0">
                <a:solidFill>
                  <a:srgbClr val="C00000"/>
                </a:solidFill>
              </a:rPr>
              <a:t> vs. the </a:t>
            </a:r>
            <a:r>
              <a:rPr lang="en-US" sz="2800" b="1" dirty="0" err="1">
                <a:solidFill>
                  <a:srgbClr val="C00000"/>
                </a:solidFill>
              </a:rPr>
              <a:t>philobat</a:t>
            </a:r>
            <a:r>
              <a:rPr lang="en-US" sz="2800" dirty="0"/>
              <a:t> (Michael Balint);</a:t>
            </a:r>
          </a:p>
          <a:p>
            <a:r>
              <a:rPr lang="en-US" sz="2800" b="1" dirty="0">
                <a:solidFill>
                  <a:srgbClr val="C00000"/>
                </a:solidFill>
              </a:rPr>
              <a:t>Autonomy vs. surrender</a:t>
            </a:r>
            <a:r>
              <a:rPr lang="en-US" sz="2800" dirty="0"/>
              <a:t> (Emmanuel Ghent);</a:t>
            </a:r>
          </a:p>
          <a:p>
            <a:r>
              <a:rPr lang="en-US" sz="2800" b="1" dirty="0">
                <a:solidFill>
                  <a:srgbClr val="C00000"/>
                </a:solidFill>
              </a:rPr>
              <a:t>Closeness vs. distance</a:t>
            </a:r>
            <a:r>
              <a:rPr lang="en-US" sz="2800" dirty="0"/>
              <a:t> (Stephen Mitchell, Deborah </a:t>
            </a:r>
            <a:r>
              <a:rPr lang="en-US" sz="2800" dirty="0" err="1"/>
              <a:t>Luepnitz</a:t>
            </a:r>
            <a:r>
              <a:rPr lang="en-US" sz="2800" dirty="0"/>
              <a:t>);</a:t>
            </a:r>
          </a:p>
          <a:p>
            <a:r>
              <a:rPr lang="en-US" sz="2800" b="1" dirty="0">
                <a:solidFill>
                  <a:srgbClr val="C00000"/>
                </a:solidFill>
              </a:rPr>
              <a:t>Self-definition vs. self-in-relationship</a:t>
            </a:r>
            <a:r>
              <a:rPr lang="en-US" sz="2800" dirty="0"/>
              <a:t> (Sidney Blatt);</a:t>
            </a:r>
          </a:p>
          <a:p>
            <a:r>
              <a:rPr lang="en-US" sz="2800" b="1" dirty="0">
                <a:solidFill>
                  <a:srgbClr val="C00000"/>
                </a:solidFill>
              </a:rPr>
              <a:t>Individualism vs. collectivism</a:t>
            </a:r>
            <a:r>
              <a:rPr lang="en-US" sz="2800" dirty="0"/>
              <a:t> (literature on cultural difference).</a:t>
            </a:r>
          </a:p>
          <a:p>
            <a:endParaRPr lang="en-US" dirty="0"/>
          </a:p>
        </p:txBody>
      </p:sp>
      <p:sp>
        <p:nvSpPr>
          <p:cNvPr id="4" name="Text Placeholder 3">
            <a:extLst>
              <a:ext uri="{FF2B5EF4-FFF2-40B4-BE49-F238E27FC236}">
                <a16:creationId xmlns:a16="http://schemas.microsoft.com/office/drawing/2014/main" id="{926D0170-C10E-4EF6-837E-9A8AED523E70}"/>
              </a:ext>
            </a:extLst>
          </p:cNvPr>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354553741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436E2-7157-4974-989B-495E382D1553}"/>
              </a:ext>
            </a:extLst>
          </p:cNvPr>
          <p:cNvSpPr>
            <a:spLocks noGrp="1"/>
          </p:cNvSpPr>
          <p:nvPr>
            <p:ph type="title"/>
          </p:nvPr>
        </p:nvSpPr>
        <p:spPr>
          <a:xfrm>
            <a:off x="0" y="-119270"/>
            <a:ext cx="12192000" cy="980661"/>
          </a:xfrm>
        </p:spPr>
        <p:txBody>
          <a:bodyPr/>
          <a:lstStyle/>
          <a:p>
            <a:r>
              <a:rPr lang="en-US" dirty="0"/>
              <a:t>Relevant References</a:t>
            </a:r>
          </a:p>
        </p:txBody>
      </p:sp>
      <p:sp>
        <p:nvSpPr>
          <p:cNvPr id="3" name="Content Placeholder 2">
            <a:extLst>
              <a:ext uri="{FF2B5EF4-FFF2-40B4-BE49-F238E27FC236}">
                <a16:creationId xmlns:a16="http://schemas.microsoft.com/office/drawing/2014/main" id="{DD678205-EAAA-4D4D-A114-F5C00C288582}"/>
              </a:ext>
            </a:extLst>
          </p:cNvPr>
          <p:cNvSpPr>
            <a:spLocks noGrp="1"/>
          </p:cNvSpPr>
          <p:nvPr>
            <p:ph sz="quarter" idx="14"/>
          </p:nvPr>
        </p:nvSpPr>
        <p:spPr>
          <a:xfrm>
            <a:off x="1590260" y="1483467"/>
            <a:ext cx="9992139" cy="5632950"/>
          </a:xfrm>
        </p:spPr>
        <p:txBody>
          <a:bodyPr>
            <a:normAutofit fontScale="92500"/>
          </a:bodyPr>
          <a:lstStyle/>
          <a:p>
            <a:r>
              <a:rPr lang="en-US" sz="2100" b="1" dirty="0">
                <a:latin typeface="Arial" panose="020B0604020202020204" pitchFamily="34" charset="0"/>
                <a:cs typeface="Arial" panose="020B0604020202020204" pitchFamily="34" charset="0"/>
              </a:rPr>
              <a:t>Jung, C. G., &amp; Baynes, H. G. (1921). </a:t>
            </a:r>
            <a:r>
              <a:rPr lang="en-US" sz="2100" b="1" i="1" dirty="0">
                <a:latin typeface="Arial" panose="020B0604020202020204" pitchFamily="34" charset="0"/>
                <a:cs typeface="Arial" panose="020B0604020202020204" pitchFamily="34" charset="0"/>
              </a:rPr>
              <a:t>Psychological types or the psychology of individuation</a:t>
            </a:r>
            <a:r>
              <a:rPr lang="en-US" sz="2100" b="1" dirty="0">
                <a:latin typeface="Arial" panose="020B0604020202020204" pitchFamily="34" charset="0"/>
                <a:cs typeface="Arial" panose="020B0604020202020204" pitchFamily="34" charset="0"/>
              </a:rPr>
              <a:t>. London: Kegan Paul.</a:t>
            </a:r>
          </a:p>
          <a:p>
            <a:r>
              <a:rPr lang="en-US" sz="2100" b="1" dirty="0">
                <a:latin typeface="Arial" panose="020B0604020202020204" pitchFamily="34" charset="0"/>
                <a:cs typeface="Arial" panose="020B0604020202020204" pitchFamily="34" charset="0"/>
              </a:rPr>
              <a:t>Balint, M. (1945). Friendly expanses—Horrid empty spaces. </a:t>
            </a:r>
            <a:r>
              <a:rPr lang="en-US" sz="2100" b="1" i="1" dirty="0">
                <a:latin typeface="Arial" panose="020B0604020202020204" pitchFamily="34" charset="0"/>
                <a:cs typeface="Arial" panose="020B0604020202020204" pitchFamily="34" charset="0"/>
              </a:rPr>
              <a:t>International Journal of Psycho-Analysis, 36</a:t>
            </a:r>
            <a:r>
              <a:rPr lang="en-US" sz="2100" b="1" dirty="0">
                <a:latin typeface="Arial" panose="020B0604020202020204" pitchFamily="34" charset="0"/>
                <a:cs typeface="Arial" panose="020B0604020202020204" pitchFamily="34" charset="0"/>
              </a:rPr>
              <a:t>, 225-241.</a:t>
            </a:r>
          </a:p>
          <a:p>
            <a:r>
              <a:rPr lang="en-US" sz="2100" b="1" dirty="0">
                <a:latin typeface="Arial" panose="020B0604020202020204" pitchFamily="34" charset="0"/>
                <a:cs typeface="Arial" panose="020B0604020202020204" pitchFamily="34" charset="0"/>
              </a:rPr>
              <a:t>Blatt, S. J. (2004). </a:t>
            </a:r>
            <a:r>
              <a:rPr lang="en-US" sz="2100" b="1" i="1" dirty="0">
                <a:latin typeface="Arial" panose="020B0604020202020204" pitchFamily="34" charset="0"/>
                <a:cs typeface="Arial" panose="020B0604020202020204" pitchFamily="34" charset="0"/>
              </a:rPr>
              <a:t>Experiences of depression: Theoretical, clinical, and research perspectives</a:t>
            </a:r>
            <a:r>
              <a:rPr lang="en-US" sz="2100" b="1" dirty="0">
                <a:latin typeface="Arial" panose="020B0604020202020204" pitchFamily="34" charset="0"/>
                <a:cs typeface="Arial" panose="020B0604020202020204" pitchFamily="34" charset="0"/>
              </a:rPr>
              <a:t>. Washington, DC: American Psychological Association.</a:t>
            </a:r>
          </a:p>
          <a:p>
            <a:r>
              <a:rPr lang="en-US" sz="2100" b="1" dirty="0">
                <a:latin typeface="Arial" panose="020B0604020202020204" pitchFamily="34" charset="0"/>
                <a:cs typeface="Arial" panose="020B0604020202020204" pitchFamily="34" charset="0"/>
              </a:rPr>
              <a:t>Blatt, S. J. (2008). </a:t>
            </a:r>
            <a:r>
              <a:rPr lang="en-US" sz="2100" b="1" i="1" dirty="0">
                <a:latin typeface="Arial" panose="020B0604020202020204" pitchFamily="34" charset="0"/>
                <a:cs typeface="Arial" panose="020B0604020202020204" pitchFamily="34" charset="0"/>
              </a:rPr>
              <a:t>Polarities of experience: Relatedness and self-definition in personality development, psychopathology, and the therapeutic process</a:t>
            </a:r>
            <a:r>
              <a:rPr lang="en-US" sz="2100" b="1" dirty="0">
                <a:latin typeface="Arial" panose="020B0604020202020204" pitchFamily="34" charset="0"/>
                <a:cs typeface="Arial" panose="020B0604020202020204" pitchFamily="34" charset="0"/>
              </a:rPr>
              <a:t>. Washington, DC: American Psychological Association.</a:t>
            </a:r>
          </a:p>
          <a:p>
            <a:r>
              <a:rPr lang="en-US" sz="2100" b="1" dirty="0">
                <a:latin typeface="Arial" panose="020B0604020202020204" pitchFamily="34" charset="0"/>
                <a:cs typeface="Arial" panose="020B0604020202020204" pitchFamily="34" charset="0"/>
              </a:rPr>
              <a:t>McGoldrick, M., Giordano, J., &amp; Garcia-Preto (Eds.) ( (2005). </a:t>
            </a:r>
            <a:r>
              <a:rPr lang="en-US" sz="2100" b="1" i="1" dirty="0">
                <a:latin typeface="Arial" panose="020B0604020202020204" pitchFamily="34" charset="0"/>
                <a:cs typeface="Arial" panose="020B0604020202020204" pitchFamily="34" charset="0"/>
              </a:rPr>
              <a:t>Ethnicity and family therapy</a:t>
            </a:r>
            <a:r>
              <a:rPr lang="en-US" sz="2100" b="1" dirty="0">
                <a:latin typeface="Arial" panose="020B0604020202020204" pitchFamily="34" charset="0"/>
                <a:cs typeface="Arial" panose="020B0604020202020204" pitchFamily="34" charset="0"/>
              </a:rPr>
              <a:t> (3</a:t>
            </a:r>
            <a:r>
              <a:rPr lang="en-US" sz="2100" b="1" baseline="30000" dirty="0">
                <a:latin typeface="Arial" panose="020B0604020202020204" pitchFamily="34" charset="0"/>
                <a:cs typeface="Arial" panose="020B0604020202020204" pitchFamily="34" charset="0"/>
              </a:rPr>
              <a:t>rd</a:t>
            </a:r>
            <a:r>
              <a:rPr lang="en-US" sz="2100" b="1" dirty="0">
                <a:latin typeface="Arial" panose="020B0604020202020204" pitchFamily="34" charset="0"/>
                <a:cs typeface="Arial" panose="020B0604020202020204" pitchFamily="34" charset="0"/>
              </a:rPr>
              <a:t> ed.). New York: Guilford.</a:t>
            </a:r>
          </a:p>
          <a:p>
            <a:r>
              <a:rPr lang="en-US" sz="2100" b="1" dirty="0">
                <a:latin typeface="Arial" panose="020B0604020202020204" pitchFamily="34" charset="0"/>
                <a:cs typeface="Arial" panose="020B0604020202020204" pitchFamily="34" charset="0"/>
              </a:rPr>
              <a:t>Akhtar, S. (Ed.) (2010). </a:t>
            </a:r>
            <a:r>
              <a:rPr lang="en-US" sz="2100" b="1" i="1" dirty="0">
                <a:latin typeface="Arial" panose="020B0604020202020204" pitchFamily="34" charset="0"/>
                <a:cs typeface="Arial" panose="020B0604020202020204" pitchFamily="34" charset="0"/>
              </a:rPr>
              <a:t>Freud and the Far East: Psychoanalytic perspectives on the people and culture of China, Japan, and Korea</a:t>
            </a:r>
            <a:r>
              <a:rPr lang="en-US" sz="2100" b="1" dirty="0">
                <a:latin typeface="Arial" panose="020B0604020202020204" pitchFamily="34" charset="0"/>
                <a:cs typeface="Arial" panose="020B0604020202020204" pitchFamily="34" charset="0"/>
              </a:rPr>
              <a:t>. Northvale, NJ: Jason Aronson.</a:t>
            </a:r>
          </a:p>
          <a:p>
            <a:r>
              <a:rPr lang="en-US" sz="2100" b="1" dirty="0">
                <a:latin typeface="Arial" panose="020B0604020202020204" pitchFamily="34" charset="0"/>
                <a:cs typeface="Arial" panose="020B0604020202020204" pitchFamily="34" charset="0"/>
              </a:rPr>
              <a:t>Boyd-Franklin, N. (2006). </a:t>
            </a:r>
            <a:r>
              <a:rPr lang="en-US" sz="2100" b="1" i="1" dirty="0">
                <a:latin typeface="Arial" panose="020B0604020202020204" pitchFamily="34" charset="0"/>
                <a:cs typeface="Arial" panose="020B0604020202020204" pitchFamily="34" charset="0"/>
              </a:rPr>
              <a:t>Black families in therapy: Understanding the African-American experience</a:t>
            </a:r>
            <a:r>
              <a:rPr lang="en-US" sz="2100" b="1" dirty="0">
                <a:latin typeface="Arial" panose="020B0604020202020204" pitchFamily="34" charset="0"/>
                <a:cs typeface="Arial" panose="020B0604020202020204" pitchFamily="34" charset="0"/>
              </a:rPr>
              <a:t>., 2</a:t>
            </a:r>
            <a:r>
              <a:rPr lang="en-US" sz="2100" b="1" baseline="30000" dirty="0">
                <a:latin typeface="Arial" panose="020B0604020202020204" pitchFamily="34" charset="0"/>
                <a:cs typeface="Arial" panose="020B0604020202020204" pitchFamily="34" charset="0"/>
              </a:rPr>
              <a:t>nd</a:t>
            </a:r>
            <a:r>
              <a:rPr lang="en-US" sz="2100" b="1" dirty="0">
                <a:latin typeface="Arial" panose="020B0604020202020204" pitchFamily="34" charset="0"/>
                <a:cs typeface="Arial" panose="020B0604020202020204" pitchFamily="34" charset="0"/>
              </a:rPr>
              <a:t> ed. New York: Guilford.</a:t>
            </a:r>
          </a:p>
          <a:p>
            <a:r>
              <a:rPr lang="en-US" sz="2100" b="1" dirty="0" err="1">
                <a:latin typeface="Arial" panose="020B0604020202020204" pitchFamily="34" charset="0"/>
                <a:cs typeface="Arial" panose="020B0604020202020204" pitchFamily="34" charset="0"/>
              </a:rPr>
              <a:t>Tummala-Narra</a:t>
            </a:r>
            <a:r>
              <a:rPr lang="en-US" sz="2100" b="1" dirty="0">
                <a:latin typeface="Arial" panose="020B0604020202020204" pitchFamily="34" charset="0"/>
                <a:cs typeface="Arial" panose="020B0604020202020204" pitchFamily="34" charset="0"/>
              </a:rPr>
              <a:t>, P. (2016). </a:t>
            </a:r>
            <a:r>
              <a:rPr lang="en-US" sz="2100" b="1" i="1" dirty="0">
                <a:latin typeface="Arial" panose="020B0604020202020204" pitchFamily="34" charset="0"/>
                <a:cs typeface="Arial" panose="020B0604020202020204" pitchFamily="34" charset="0"/>
              </a:rPr>
              <a:t>Psychoanalytic theory and cultural competence in psychotherapy</a:t>
            </a:r>
            <a:r>
              <a:rPr lang="en-US" sz="2100" b="1" dirty="0">
                <a:latin typeface="Arial" panose="020B0604020202020204" pitchFamily="34" charset="0"/>
                <a:cs typeface="Arial" panose="020B0604020202020204" pitchFamily="34" charset="0"/>
              </a:rPr>
              <a:t>. Washington, DC: American Psychological Association.</a:t>
            </a:r>
          </a:p>
          <a:p>
            <a:endParaRPr lang="en-US" sz="2400" dirty="0"/>
          </a:p>
          <a:p>
            <a:endParaRPr lang="en-US" dirty="0"/>
          </a:p>
        </p:txBody>
      </p:sp>
      <p:sp>
        <p:nvSpPr>
          <p:cNvPr id="4" name="Text Placeholder 3">
            <a:extLst>
              <a:ext uri="{FF2B5EF4-FFF2-40B4-BE49-F238E27FC236}">
                <a16:creationId xmlns:a16="http://schemas.microsoft.com/office/drawing/2014/main" id="{9283E31C-5415-4BB2-81BD-0D8630A5E0A5}"/>
              </a:ext>
            </a:extLst>
          </p:cNvPr>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3065060399"/>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6B0A4-CBE5-4716-9859-D2E7536CB7C6}"/>
              </a:ext>
            </a:extLst>
          </p:cNvPr>
          <p:cNvSpPr>
            <a:spLocks noGrp="1"/>
          </p:cNvSpPr>
          <p:nvPr>
            <p:ph type="title"/>
          </p:nvPr>
        </p:nvSpPr>
        <p:spPr/>
        <p:txBody>
          <a:bodyPr/>
          <a:lstStyle/>
          <a:p>
            <a:r>
              <a:rPr lang="en-US" dirty="0"/>
              <a:t>8. Vitality</a:t>
            </a:r>
          </a:p>
        </p:txBody>
      </p:sp>
      <p:sp>
        <p:nvSpPr>
          <p:cNvPr id="3" name="Content Placeholder 2">
            <a:extLst>
              <a:ext uri="{FF2B5EF4-FFF2-40B4-BE49-F238E27FC236}">
                <a16:creationId xmlns:a16="http://schemas.microsoft.com/office/drawing/2014/main" id="{EA2636C1-57F4-49B1-BE98-CD641A0A1228}"/>
              </a:ext>
            </a:extLst>
          </p:cNvPr>
          <p:cNvSpPr>
            <a:spLocks noGrp="1"/>
          </p:cNvSpPr>
          <p:nvPr>
            <p:ph sz="quarter" idx="14"/>
          </p:nvPr>
        </p:nvSpPr>
        <p:spPr>
          <a:xfrm>
            <a:off x="1855304" y="2014329"/>
            <a:ext cx="9727096" cy="4108977"/>
          </a:xfrm>
        </p:spPr>
        <p:txBody>
          <a:bodyPr>
            <a:normAutofit fontScale="92500" lnSpcReduction="10000"/>
          </a:bodyPr>
          <a:lstStyle/>
          <a:p>
            <a:pPr marL="365760" indent="-256032" eaLnBrk="1" fontAlgn="auto" hangingPunct="1">
              <a:lnSpc>
                <a:spcPct val="80000"/>
              </a:lnSpc>
              <a:spcBef>
                <a:spcPts val="500"/>
              </a:spcBef>
              <a:spcAft>
                <a:spcPts val="0"/>
              </a:spcAft>
              <a:buFont typeface="Wingdings 3"/>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n-US" sz="2400" dirty="0"/>
              <a:t>D</a:t>
            </a:r>
            <a:r>
              <a:rPr lang="en-GB" altLang="en-US" dirty="0"/>
              <a:t>onald</a:t>
            </a:r>
            <a:r>
              <a:rPr lang="en-GB" altLang="en-US" sz="2400" dirty="0"/>
              <a:t> Winnicott: </a:t>
            </a:r>
            <a:r>
              <a:rPr lang="en-GB" altLang="en-US" sz="2400" b="1" dirty="0">
                <a:solidFill>
                  <a:srgbClr val="C00000"/>
                </a:solidFill>
              </a:rPr>
              <a:t>“A person can be normal without being alive.”</a:t>
            </a:r>
          </a:p>
          <a:p>
            <a:pPr marL="365760" indent="-256032" eaLnBrk="1" fontAlgn="auto" hangingPunct="1">
              <a:lnSpc>
                <a:spcPct val="80000"/>
              </a:lnSpc>
              <a:spcBef>
                <a:spcPts val="500"/>
              </a:spcBef>
              <a:spcAft>
                <a:spcPts val="0"/>
              </a:spcAft>
              <a:buFont typeface="Wingdings 3"/>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altLang="en-US" sz="2400" dirty="0"/>
          </a:p>
          <a:p>
            <a:pPr marL="365760" indent="-256032" eaLnBrk="1" fontAlgn="auto" hangingPunct="1">
              <a:lnSpc>
                <a:spcPct val="100000"/>
              </a:lnSpc>
              <a:spcBef>
                <a:spcPts val="500"/>
              </a:spcBef>
              <a:spcAft>
                <a:spcPts val="0"/>
              </a:spcAft>
              <a:buFont typeface="Wingdings 3"/>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n-US" sz="2400" dirty="0"/>
              <a:t>Joyce McDougall on “</a:t>
            </a:r>
            <a:r>
              <a:rPr lang="en-GB" altLang="en-US" sz="2400" dirty="0" err="1"/>
              <a:t>normopaths</a:t>
            </a:r>
            <a:r>
              <a:rPr lang="en-GB" altLang="en-US" sz="2400" dirty="0"/>
              <a:t>”: </a:t>
            </a:r>
            <a:r>
              <a:rPr lang="en-GB" altLang="en-US" sz="2400" b="1" dirty="0">
                <a:solidFill>
                  <a:srgbClr val="C00000"/>
                </a:solidFill>
              </a:rPr>
              <a:t>“These patients remain, if anything, excessively attached to external reality but on the condition that affective links with others remain severed . . . By these means the patient may hope to protect himself from intolerable hurt, but at the price of cutting any tie that might draw him into the circuits of desire and the orbit of other people’s wishes, fears, and refusals.”</a:t>
            </a:r>
          </a:p>
          <a:p>
            <a:pPr marL="365760" indent="-256032" eaLnBrk="1" fontAlgn="auto" hangingPunct="1">
              <a:lnSpc>
                <a:spcPct val="80000"/>
              </a:lnSpc>
              <a:spcBef>
                <a:spcPts val="500"/>
              </a:spcBef>
              <a:spcAft>
                <a:spcPts val="0"/>
              </a:spcAft>
              <a:buFont typeface="Wingdings 3"/>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altLang="en-US" sz="2400" dirty="0"/>
          </a:p>
          <a:p>
            <a:pPr marL="365760" indent="-256032" eaLnBrk="1" fontAlgn="auto" hangingPunct="1">
              <a:lnSpc>
                <a:spcPct val="100000"/>
              </a:lnSpc>
              <a:spcBef>
                <a:spcPts val="500"/>
              </a:spcBef>
              <a:spcAft>
                <a:spcPts val="0"/>
              </a:spcAft>
              <a:buFont typeface="Wingdings 3"/>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en-US" sz="2400" dirty="0"/>
              <a:t>Christopher </a:t>
            </a:r>
            <a:r>
              <a:rPr lang="en-GB" altLang="en-US" sz="2400" dirty="0" err="1"/>
              <a:t>Bollas</a:t>
            </a:r>
            <a:r>
              <a:rPr lang="en-GB" altLang="en-US" sz="2400" dirty="0"/>
              <a:t> on “</a:t>
            </a:r>
            <a:r>
              <a:rPr lang="en-GB" altLang="en-US" sz="2400" dirty="0" err="1"/>
              <a:t>normotic</a:t>
            </a:r>
            <a:r>
              <a:rPr lang="en-GB" altLang="en-US" sz="2400" dirty="0"/>
              <a:t>” personalities :  </a:t>
            </a:r>
            <a:r>
              <a:rPr lang="en-GB" altLang="en-US" sz="2400" b="1" dirty="0">
                <a:solidFill>
                  <a:srgbClr val="C00000"/>
                </a:solidFill>
              </a:rPr>
              <a:t>“We could say that the psychotic has ‘gone off at the deep end’, the </a:t>
            </a:r>
            <a:r>
              <a:rPr lang="en-GB" altLang="en-US" sz="2400" b="1" dirty="0" err="1">
                <a:solidFill>
                  <a:srgbClr val="C00000"/>
                </a:solidFill>
              </a:rPr>
              <a:t>normotic</a:t>
            </a:r>
            <a:r>
              <a:rPr lang="en-GB" altLang="en-US" sz="2400" b="1" dirty="0">
                <a:solidFill>
                  <a:srgbClr val="C00000"/>
                </a:solidFill>
              </a:rPr>
              <a:t> has ‘gone off at the shallow end’.”</a:t>
            </a:r>
          </a:p>
          <a:p>
            <a:endParaRPr lang="en-US" dirty="0"/>
          </a:p>
        </p:txBody>
      </p:sp>
      <p:sp>
        <p:nvSpPr>
          <p:cNvPr id="4" name="Text Placeholder 3">
            <a:extLst>
              <a:ext uri="{FF2B5EF4-FFF2-40B4-BE49-F238E27FC236}">
                <a16:creationId xmlns:a16="http://schemas.microsoft.com/office/drawing/2014/main" id="{813B9F4A-6DD3-4035-B9F2-F6112968E0CD}"/>
              </a:ext>
            </a:extLst>
          </p:cNvPr>
          <p:cNvSpPr>
            <a:spLocks noGrp="1"/>
          </p:cNvSpPr>
          <p:nvPr>
            <p:ph type="body" sz="quarter" idx="13"/>
          </p:nvPr>
        </p:nvSpPr>
        <p:spPr>
          <a:xfrm>
            <a:off x="2107096" y="6302301"/>
            <a:ext cx="10084904" cy="533399"/>
          </a:xfrm>
        </p:spPr>
        <p:txBody>
          <a:bodyPr/>
          <a:lstStyle/>
          <a:p>
            <a:endParaRPr lang="en-US" dirty="0"/>
          </a:p>
        </p:txBody>
      </p:sp>
    </p:spTree>
    <p:extLst>
      <p:ext uri="{BB962C8B-B14F-4D97-AF65-F5344CB8AC3E}">
        <p14:creationId xmlns:p14="http://schemas.microsoft.com/office/powerpoint/2010/main" val="424277014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41F5A-64BD-4706-B91C-5E4BCC7F0D22}"/>
              </a:ext>
            </a:extLst>
          </p:cNvPr>
          <p:cNvSpPr>
            <a:spLocks noGrp="1"/>
          </p:cNvSpPr>
          <p:nvPr>
            <p:ph type="title"/>
          </p:nvPr>
        </p:nvSpPr>
        <p:spPr/>
        <p:txBody>
          <a:bodyPr/>
          <a:lstStyle/>
          <a:p>
            <a:r>
              <a:rPr lang="en-US" dirty="0"/>
              <a:t>Relevant References</a:t>
            </a:r>
          </a:p>
        </p:txBody>
      </p:sp>
      <p:sp>
        <p:nvSpPr>
          <p:cNvPr id="3" name="Content Placeholder 2">
            <a:extLst>
              <a:ext uri="{FF2B5EF4-FFF2-40B4-BE49-F238E27FC236}">
                <a16:creationId xmlns:a16="http://schemas.microsoft.com/office/drawing/2014/main" id="{917C6BBA-1FD0-4410-AD39-03EB67A68B4A}"/>
              </a:ext>
            </a:extLst>
          </p:cNvPr>
          <p:cNvSpPr>
            <a:spLocks noGrp="1"/>
          </p:cNvSpPr>
          <p:nvPr>
            <p:ph sz="quarter" idx="14"/>
          </p:nvPr>
        </p:nvSpPr>
        <p:spPr>
          <a:xfrm>
            <a:off x="1524000" y="2040835"/>
            <a:ext cx="10058400" cy="4082472"/>
          </a:xfrm>
        </p:spPr>
        <p:txBody>
          <a:bodyPr>
            <a:normAutofit lnSpcReduction="10000"/>
          </a:bodyPr>
          <a:lstStyle/>
          <a:p>
            <a:r>
              <a:rPr lang="en-US"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Green, A. (1993). </a:t>
            </a:r>
            <a:r>
              <a:rPr lang="en-US" sz="18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Le travail du </a:t>
            </a:r>
            <a:r>
              <a:rPr lang="en-US" sz="1800" b="1" i="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négative</a:t>
            </a:r>
            <a:r>
              <a:rPr lang="en-US"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Paris: Editions de Minuit.</a:t>
            </a:r>
            <a:endParaRPr lang="en-US" sz="1800" b="1" dirty="0">
              <a:effectLst/>
              <a:latin typeface="Arial" panose="020B0604020202020204" pitchFamily="34" charset="0"/>
              <a:ea typeface="Calibri" panose="020F0502020204030204" pitchFamily="34" charset="0"/>
              <a:cs typeface="Arial" panose="020B0604020202020204" pitchFamily="34" charset="0"/>
            </a:endParaRPr>
          </a:p>
          <a:p>
            <a:r>
              <a:rPr lang="en-GB" sz="1800" b="1" dirty="0" err="1">
                <a:effectLst/>
                <a:latin typeface="Arial" panose="020B0604020202020204" pitchFamily="34" charset="0"/>
                <a:ea typeface="Calibri" panose="020F0502020204030204" pitchFamily="34" charset="0"/>
                <a:cs typeface="Arial" panose="020B0604020202020204" pitchFamily="34" charset="0"/>
              </a:rPr>
              <a:t>Kohon</a:t>
            </a:r>
            <a:r>
              <a:rPr lang="en-GB" sz="1800" b="1" dirty="0">
                <a:effectLst/>
                <a:latin typeface="Arial" panose="020B0604020202020204" pitchFamily="34" charset="0"/>
                <a:ea typeface="Calibri" panose="020F0502020204030204" pitchFamily="34" charset="0"/>
                <a:cs typeface="Arial" panose="020B0604020202020204" pitchFamily="34" charset="0"/>
              </a:rPr>
              <a:t>, G. (1999). </a:t>
            </a:r>
            <a:r>
              <a:rPr lang="en-GB" sz="1800" b="1" i="1" dirty="0">
                <a:effectLst/>
                <a:latin typeface="Arial" panose="020B0604020202020204" pitchFamily="34" charset="0"/>
                <a:ea typeface="Calibri" panose="020F0502020204030204" pitchFamily="34" charset="0"/>
                <a:cs typeface="Arial" panose="020B0604020202020204" pitchFamily="34" charset="0"/>
              </a:rPr>
              <a:t>The dead mother: The work of André Green</a:t>
            </a:r>
            <a:r>
              <a:rPr lang="en-GB" sz="1800" b="1" dirty="0">
                <a:effectLst/>
                <a:latin typeface="Arial" panose="020B0604020202020204" pitchFamily="34" charset="0"/>
                <a:ea typeface="Calibri" panose="020F0502020204030204" pitchFamily="34" charset="0"/>
                <a:cs typeface="Arial" panose="020B0604020202020204" pitchFamily="34" charset="0"/>
              </a:rPr>
              <a:t>. London: Routledge.</a:t>
            </a:r>
            <a:endParaRPr lang="en-US" sz="1800" b="1" dirty="0">
              <a:effectLst/>
              <a:latin typeface="Arial" panose="020B0604020202020204" pitchFamily="34" charset="0"/>
              <a:ea typeface="Calibri" panose="020F0502020204030204" pitchFamily="34" charset="0"/>
              <a:cs typeface="Arial" panose="020B0604020202020204" pitchFamily="34" charset="0"/>
            </a:endParaRPr>
          </a:p>
          <a:p>
            <a:r>
              <a:rPr lang="en-US" sz="1800" b="1" dirty="0">
                <a:effectLst/>
                <a:latin typeface="Arial" panose="020B0604020202020204" pitchFamily="34" charset="0"/>
                <a:ea typeface="Calibri" panose="020F0502020204030204" pitchFamily="34" charset="0"/>
                <a:cs typeface="Arial" panose="020B0604020202020204" pitchFamily="34" charset="0"/>
              </a:rPr>
              <a:t>Lane, R. D., </a:t>
            </a:r>
            <a:r>
              <a:rPr lang="en-US" sz="1800" b="1" dirty="0" err="1">
                <a:effectLst/>
                <a:latin typeface="Arial" panose="020B0604020202020204" pitchFamily="34" charset="0"/>
                <a:ea typeface="Calibri" panose="020F0502020204030204" pitchFamily="34" charset="0"/>
                <a:cs typeface="Arial" panose="020B0604020202020204" pitchFamily="34" charset="0"/>
              </a:rPr>
              <a:t>Weihs</a:t>
            </a:r>
            <a:r>
              <a:rPr lang="en-US" sz="1800" b="1" dirty="0">
                <a:effectLst/>
                <a:latin typeface="Arial" panose="020B0604020202020204" pitchFamily="34" charset="0"/>
                <a:ea typeface="Calibri" panose="020F0502020204030204" pitchFamily="34" charset="0"/>
                <a:cs typeface="Arial" panose="020B0604020202020204" pitchFamily="34" charset="0"/>
              </a:rPr>
              <a:t>, K. L., Herring, A., </a:t>
            </a:r>
            <a:r>
              <a:rPr lang="en-US" sz="1800" b="1" dirty="0" err="1">
                <a:effectLst/>
                <a:latin typeface="Arial" panose="020B0604020202020204" pitchFamily="34" charset="0"/>
                <a:ea typeface="Calibri" panose="020F0502020204030204" pitchFamily="34" charset="0"/>
                <a:cs typeface="Arial" panose="020B0604020202020204" pitchFamily="34" charset="0"/>
              </a:rPr>
              <a:t>Hishaw</a:t>
            </a:r>
            <a:r>
              <a:rPr lang="en-US" sz="1800" b="1" dirty="0">
                <a:effectLst/>
                <a:latin typeface="Arial" panose="020B0604020202020204" pitchFamily="34" charset="0"/>
                <a:ea typeface="Calibri" panose="020F0502020204030204" pitchFamily="34" charset="0"/>
                <a:cs typeface="Arial" panose="020B0604020202020204" pitchFamily="34" charset="0"/>
              </a:rPr>
              <a:t>, A., &amp; Smith, R. (2015). Affective agnosia: Expansion of the alexithymia construct and a new opportunity to integrate and extend Freud’s legacy. </a:t>
            </a:r>
            <a:r>
              <a:rPr lang="en-US" sz="1800" b="1" i="1" dirty="0">
                <a:effectLst/>
                <a:latin typeface="Arial" panose="020B0604020202020204" pitchFamily="34" charset="0"/>
                <a:ea typeface="Calibri" panose="020F0502020204030204" pitchFamily="34" charset="0"/>
                <a:cs typeface="Arial" panose="020B0604020202020204" pitchFamily="34" charset="0"/>
              </a:rPr>
              <a:t>Neuroscience and Behavioral Reviews, 55</a:t>
            </a:r>
            <a:r>
              <a:rPr lang="en-US" sz="1800" b="1" dirty="0">
                <a:effectLst/>
                <a:latin typeface="Arial" panose="020B0604020202020204" pitchFamily="34" charset="0"/>
                <a:ea typeface="Calibri" panose="020F0502020204030204" pitchFamily="34" charset="0"/>
                <a:cs typeface="Arial" panose="020B0604020202020204" pitchFamily="34" charset="0"/>
              </a:rPr>
              <a:t>(Aug.), 594-611.</a:t>
            </a:r>
          </a:p>
          <a:p>
            <a:r>
              <a:rPr lang="en-US" sz="1800" b="1" dirty="0" err="1">
                <a:effectLst/>
                <a:latin typeface="Arial" panose="020B0604020202020204" pitchFamily="34" charset="0"/>
                <a:ea typeface="Calibri" panose="020F0502020204030204" pitchFamily="34" charset="0"/>
                <a:cs typeface="Arial" panose="020B0604020202020204" pitchFamily="34" charset="0"/>
              </a:rPr>
              <a:t>Mucci</a:t>
            </a:r>
            <a:r>
              <a:rPr lang="en-US" sz="1800" b="1" dirty="0">
                <a:effectLst/>
                <a:latin typeface="Arial" panose="020B0604020202020204" pitchFamily="34" charset="0"/>
                <a:ea typeface="Calibri" panose="020F0502020204030204" pitchFamily="34" charset="0"/>
                <a:cs typeface="Arial" panose="020B0604020202020204" pitchFamily="34" charset="0"/>
              </a:rPr>
              <a:t>, C. (2018). </a:t>
            </a:r>
            <a:r>
              <a:rPr lang="en-US" sz="1800" b="1" i="1" dirty="0">
                <a:effectLst/>
                <a:latin typeface="Arial" panose="020B0604020202020204" pitchFamily="34" charset="0"/>
                <a:ea typeface="Calibri" panose="020F0502020204030204" pitchFamily="34" charset="0"/>
                <a:cs typeface="Arial" panose="020B0604020202020204" pitchFamily="34" charset="0"/>
              </a:rPr>
              <a:t>Borderline bodies: Affect regulation for personality disorders</a:t>
            </a:r>
            <a:r>
              <a:rPr lang="en-US" sz="1800" b="1" dirty="0">
                <a:effectLst/>
                <a:latin typeface="Arial" panose="020B0604020202020204" pitchFamily="34" charset="0"/>
                <a:ea typeface="Calibri" panose="020F0502020204030204" pitchFamily="34" charset="0"/>
                <a:cs typeface="Arial" panose="020B0604020202020204" pitchFamily="34" charset="0"/>
              </a:rPr>
              <a:t>. New York: Norton.</a:t>
            </a:r>
          </a:p>
          <a:p>
            <a:r>
              <a:rPr lang="en-US" sz="1800" b="1" dirty="0">
                <a:effectLst/>
                <a:latin typeface="Arial" panose="020B0604020202020204" pitchFamily="34" charset="0"/>
                <a:ea typeface="Calibri" panose="020F0502020204030204" pitchFamily="34" charset="0"/>
                <a:cs typeface="Arial" panose="020B0604020202020204" pitchFamily="34" charset="0"/>
              </a:rPr>
              <a:t>Panizza, S. (2014). Vitality: Its thousand faces. </a:t>
            </a:r>
            <a:r>
              <a:rPr lang="en-US" sz="1800" b="1" i="1" dirty="0">
                <a:effectLst/>
                <a:latin typeface="Arial" panose="020B0604020202020204" pitchFamily="34" charset="0"/>
                <a:ea typeface="Calibri" panose="020F0502020204030204" pitchFamily="34" charset="0"/>
                <a:cs typeface="Arial" panose="020B0604020202020204" pitchFamily="34" charset="0"/>
              </a:rPr>
              <a:t>The Italian Psychoanalytic Annual, 8</a:t>
            </a:r>
            <a:r>
              <a:rPr lang="en-US" sz="1800" b="1" dirty="0">
                <a:effectLst/>
                <a:latin typeface="Arial" panose="020B0604020202020204" pitchFamily="34" charset="0"/>
                <a:ea typeface="Calibri" panose="020F0502020204030204" pitchFamily="34" charset="0"/>
                <a:cs typeface="Arial" panose="020B0604020202020204" pitchFamily="34" charset="0"/>
              </a:rPr>
              <a:t>, 25-39.</a:t>
            </a:r>
          </a:p>
          <a:p>
            <a:r>
              <a:rPr lang="en-US" sz="1800" b="1" dirty="0" err="1">
                <a:effectLst/>
                <a:latin typeface="Arial" panose="020B0604020202020204" pitchFamily="34" charset="0"/>
                <a:ea typeface="Calibri" panose="020F0502020204030204" pitchFamily="34" charset="0"/>
                <a:cs typeface="Arial" panose="020B0604020202020204" pitchFamily="34" charset="0"/>
              </a:rPr>
              <a:t>Sifneos</a:t>
            </a:r>
            <a:r>
              <a:rPr lang="en-US" sz="1800" b="1" dirty="0">
                <a:effectLst/>
                <a:latin typeface="Arial" panose="020B0604020202020204" pitchFamily="34" charset="0"/>
                <a:ea typeface="Calibri" panose="020F0502020204030204" pitchFamily="34" charset="0"/>
                <a:cs typeface="Arial" panose="020B0604020202020204" pitchFamily="34" charset="0"/>
              </a:rPr>
              <a:t>, P. (1973). The prevalence of “alexithymia” characteristics in psychosomatic patients. </a:t>
            </a:r>
            <a:r>
              <a:rPr lang="en-US" sz="1800" b="1" i="1" dirty="0">
                <a:effectLst/>
                <a:latin typeface="Arial" panose="020B0604020202020204" pitchFamily="34" charset="0"/>
                <a:ea typeface="Calibri" panose="020F0502020204030204" pitchFamily="34" charset="0"/>
                <a:cs typeface="Arial" panose="020B0604020202020204" pitchFamily="34" charset="0"/>
              </a:rPr>
              <a:t>Psychotherapy and Psychosomatics, 22</a:t>
            </a:r>
            <a:r>
              <a:rPr lang="en-US" sz="1800" b="1" dirty="0">
                <a:effectLst/>
                <a:latin typeface="Arial" panose="020B0604020202020204" pitchFamily="34" charset="0"/>
                <a:ea typeface="Calibri" panose="020F0502020204030204" pitchFamily="34" charset="0"/>
                <a:cs typeface="Arial" panose="020B0604020202020204" pitchFamily="34" charset="0"/>
              </a:rPr>
              <a:t>, 255-262.</a:t>
            </a:r>
          </a:p>
          <a:p>
            <a:r>
              <a:rPr lang="en-US"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Winnicott, D. W. (1960). Ego distortion in relation to the real and false self. In </a:t>
            </a:r>
            <a:r>
              <a:rPr lang="en-US" sz="18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maturational process and the facilitating environment</a:t>
            </a:r>
            <a:r>
              <a:rPr lang="en-US"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(pp.140-152). New York: International Universities Press.</a:t>
            </a:r>
            <a:r>
              <a:rPr lang="en-US" sz="1800" b="1" dirty="0">
                <a:effectLst/>
                <a:latin typeface="Arial" panose="020B0604020202020204" pitchFamily="34" charset="0"/>
                <a:ea typeface="Calibri" panose="020F0502020204030204" pitchFamily="34" charset="0"/>
                <a:cs typeface="Arial" panose="020B0604020202020204" pitchFamily="34" charset="0"/>
              </a:rPr>
              <a:t>	</a:t>
            </a: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Text Placeholder 3">
            <a:extLst>
              <a:ext uri="{FF2B5EF4-FFF2-40B4-BE49-F238E27FC236}">
                <a16:creationId xmlns:a16="http://schemas.microsoft.com/office/drawing/2014/main" id="{3BD0C259-0FB0-4E16-84B6-C1FFFBAE99FF}"/>
              </a:ext>
            </a:extLst>
          </p:cNvPr>
          <p:cNvSpPr>
            <a:spLocks noGrp="1"/>
          </p:cNvSpPr>
          <p:nvPr>
            <p:ph type="body" sz="quarter" idx="13"/>
          </p:nvPr>
        </p:nvSpPr>
        <p:spPr/>
        <p:txBody>
          <a:bodyPr/>
          <a:lstStyle/>
          <a:p>
            <a:endParaRPr lang="en-US" dirty="0"/>
          </a:p>
        </p:txBody>
      </p:sp>
    </p:spTree>
    <p:extLst>
      <p:ext uri="{BB962C8B-B14F-4D97-AF65-F5344CB8AC3E}">
        <p14:creationId xmlns:p14="http://schemas.microsoft.com/office/powerpoint/2010/main" val="3811702049"/>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E314B-0D4C-4623-AA0F-72E43A597045}"/>
              </a:ext>
            </a:extLst>
          </p:cNvPr>
          <p:cNvSpPr>
            <a:spLocks noGrp="1"/>
          </p:cNvSpPr>
          <p:nvPr>
            <p:ph type="title"/>
          </p:nvPr>
        </p:nvSpPr>
        <p:spPr>
          <a:xfrm>
            <a:off x="1484311" y="198784"/>
            <a:ext cx="10018713" cy="1245703"/>
          </a:xfrm>
        </p:spPr>
        <p:txBody>
          <a:bodyPr/>
          <a:lstStyle/>
          <a:p>
            <a:pPr algn="ctr"/>
            <a:r>
              <a:rPr lang="en-US" b="1" dirty="0"/>
              <a:t>Learning objectives</a:t>
            </a:r>
          </a:p>
        </p:txBody>
      </p:sp>
      <p:sp>
        <p:nvSpPr>
          <p:cNvPr id="3" name="Content Placeholder 2">
            <a:extLst>
              <a:ext uri="{FF2B5EF4-FFF2-40B4-BE49-F238E27FC236}">
                <a16:creationId xmlns:a16="http://schemas.microsoft.com/office/drawing/2014/main" id="{D6BA57E6-533B-4033-A48A-C503C724688E}"/>
              </a:ext>
            </a:extLst>
          </p:cNvPr>
          <p:cNvSpPr>
            <a:spLocks noGrp="1"/>
          </p:cNvSpPr>
          <p:nvPr>
            <p:ph idx="1"/>
          </p:nvPr>
        </p:nvSpPr>
        <p:spPr>
          <a:xfrm>
            <a:off x="1484310" y="1537252"/>
            <a:ext cx="10561916" cy="5121963"/>
          </a:xfrm>
        </p:spPr>
        <p:txBody>
          <a:bodyPr>
            <a:normAutofit/>
          </a:bodyPr>
          <a:lstStyle/>
          <a:p>
            <a:pPr marL="0" indent="0">
              <a:buNone/>
            </a:pPr>
            <a:r>
              <a:rPr lang="en-US" b="1" dirty="0">
                <a:solidFill>
                  <a:srgbClr val="FF0000"/>
                </a:solidFill>
              </a:rPr>
              <a:t>After this workshop, participants will be able to:</a:t>
            </a:r>
          </a:p>
          <a:p>
            <a:pPr marL="0" indent="0">
              <a:buNone/>
            </a:pPr>
            <a:endParaRPr lang="en-US" b="1" dirty="0">
              <a:solidFill>
                <a:srgbClr val="FF0000"/>
              </a:solidFill>
            </a:endParaRPr>
          </a:p>
          <a:p>
            <a:r>
              <a:rPr lang="en-US" b="1" dirty="0">
                <a:solidFill>
                  <a:srgbClr val="0070C0"/>
                </a:solidFill>
              </a:rPr>
              <a:t>1. Describe ten areas of overall mental health relevant to supervision;</a:t>
            </a:r>
          </a:p>
          <a:p>
            <a:r>
              <a:rPr lang="en-US" b="1" dirty="0">
                <a:solidFill>
                  <a:srgbClr val="0070C0"/>
                </a:solidFill>
              </a:rPr>
              <a:t>2. Describe two styles of supervision that may be damaging as well as two alternative styles that benefit the supervisory matrix.</a:t>
            </a:r>
          </a:p>
          <a:p>
            <a:endParaRPr lang="en-US" dirty="0"/>
          </a:p>
        </p:txBody>
      </p:sp>
    </p:spTree>
    <p:extLst>
      <p:ext uri="{BB962C8B-B14F-4D97-AF65-F5344CB8AC3E}">
        <p14:creationId xmlns:p14="http://schemas.microsoft.com/office/powerpoint/2010/main" val="16866485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98E4D9-625A-480F-B4D8-262A70FFBF0B}"/>
              </a:ext>
            </a:extLst>
          </p:cNvPr>
          <p:cNvSpPr>
            <a:spLocks noGrp="1"/>
          </p:cNvSpPr>
          <p:nvPr>
            <p:ph type="title"/>
          </p:nvPr>
        </p:nvSpPr>
        <p:spPr>
          <a:xfrm>
            <a:off x="1484311" y="152400"/>
            <a:ext cx="10018713" cy="1464365"/>
          </a:xfrm>
        </p:spPr>
        <p:txBody>
          <a:bodyPr>
            <a:normAutofit fontScale="90000"/>
          </a:bodyPr>
          <a:lstStyle/>
          <a:p>
            <a:pPr algn="ctr"/>
            <a:br>
              <a:rPr lang="en-GB" altLang="en-US" sz="4400" dirty="0"/>
            </a:br>
            <a:r>
              <a:rPr lang="en-GB" altLang="en-US" sz="4400" b="1" dirty="0">
                <a:solidFill>
                  <a:srgbClr val="0070C0"/>
                </a:solidFill>
              </a:rPr>
              <a:t>9. Acceptance/Forgiveness/Gratitude</a:t>
            </a:r>
            <a:br>
              <a:rPr lang="en-GB" altLang="en-US" sz="4400" b="1" dirty="0">
                <a:solidFill>
                  <a:srgbClr val="0070C0"/>
                </a:solidFill>
              </a:rPr>
            </a:br>
            <a:endParaRPr lang="en-US" b="1" dirty="0">
              <a:solidFill>
                <a:srgbClr val="0070C0"/>
              </a:solidFill>
            </a:endParaRPr>
          </a:p>
        </p:txBody>
      </p:sp>
      <p:sp>
        <p:nvSpPr>
          <p:cNvPr id="2" name="Content Placeholder 1">
            <a:extLst>
              <a:ext uri="{FF2B5EF4-FFF2-40B4-BE49-F238E27FC236}">
                <a16:creationId xmlns:a16="http://schemas.microsoft.com/office/drawing/2014/main" id="{A1113DA4-9202-4CFF-9A36-2D9E3444620A}"/>
              </a:ext>
            </a:extLst>
          </p:cNvPr>
          <p:cNvSpPr>
            <a:spLocks noGrp="1"/>
          </p:cNvSpPr>
          <p:nvPr>
            <p:ph idx="1"/>
          </p:nvPr>
        </p:nvSpPr>
        <p:spPr>
          <a:xfrm>
            <a:off x="1958926" y="1616766"/>
            <a:ext cx="7772400" cy="3088404"/>
          </a:xfrm>
        </p:spPr>
        <p:txBody>
          <a:bodyPr/>
          <a:lstStyle/>
          <a:p>
            <a:pPr marL="109537" indent="0">
              <a:buNone/>
            </a:pPr>
            <a:r>
              <a:rPr lang="en-GB" altLang="en-US" sz="2800" b="1" dirty="0"/>
              <a:t>Montaigne: “He who dreads suffering already suffers what he dreads.”</a:t>
            </a:r>
          </a:p>
          <a:p>
            <a:endParaRPr lang="en-US" dirty="0"/>
          </a:p>
        </p:txBody>
      </p:sp>
      <p:pic>
        <p:nvPicPr>
          <p:cNvPr id="58376" name="Picture 8" descr="Image result for montaigne images">
            <a:hlinkClick r:id="rId2"/>
            <a:extLst>
              <a:ext uri="{FF2B5EF4-FFF2-40B4-BE49-F238E27FC236}">
                <a16:creationId xmlns:a16="http://schemas.microsoft.com/office/drawing/2014/main" id="{B9A93844-EFEC-4BD2-908C-49C6FD88EC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3276600"/>
            <a:ext cx="25908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22143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4D9A4-81F7-425B-9BF0-C099777228EC}"/>
              </a:ext>
            </a:extLst>
          </p:cNvPr>
          <p:cNvSpPr>
            <a:spLocks noGrp="1"/>
          </p:cNvSpPr>
          <p:nvPr>
            <p:ph type="title"/>
          </p:nvPr>
        </p:nvSpPr>
        <p:spPr/>
        <p:txBody>
          <a:bodyPr/>
          <a:lstStyle/>
          <a:p>
            <a:r>
              <a:rPr lang="en-US" dirty="0"/>
              <a:t>Relevant References</a:t>
            </a:r>
          </a:p>
        </p:txBody>
      </p:sp>
      <p:sp>
        <p:nvSpPr>
          <p:cNvPr id="3" name="Content Placeholder 2">
            <a:extLst>
              <a:ext uri="{FF2B5EF4-FFF2-40B4-BE49-F238E27FC236}">
                <a16:creationId xmlns:a16="http://schemas.microsoft.com/office/drawing/2014/main" id="{28BFD324-CBBE-4B52-9767-7D88D0EFEE36}"/>
              </a:ext>
            </a:extLst>
          </p:cNvPr>
          <p:cNvSpPr>
            <a:spLocks noGrp="1"/>
          </p:cNvSpPr>
          <p:nvPr>
            <p:ph sz="quarter" idx="14"/>
          </p:nvPr>
        </p:nvSpPr>
        <p:spPr>
          <a:xfrm>
            <a:off x="1762538" y="2662517"/>
            <a:ext cx="9819861" cy="3460789"/>
          </a:xfrm>
        </p:spPr>
        <p:txBody>
          <a:bodyPr/>
          <a:lstStyle/>
          <a:p>
            <a:r>
              <a:rPr lang="en-US" sz="1800" b="1" dirty="0">
                <a:effectLst/>
                <a:latin typeface="Arial" panose="020B0604020202020204" pitchFamily="34" charset="0"/>
                <a:ea typeface="Calibri" panose="020F0502020204030204" pitchFamily="34" charset="0"/>
                <a:cs typeface="Arial" panose="020B0604020202020204" pitchFamily="34" charset="0"/>
              </a:rPr>
              <a:t>Linehan, M. (2020). </a:t>
            </a:r>
            <a:r>
              <a:rPr lang="en-US" sz="1800" b="1" i="1" dirty="0">
                <a:effectLst/>
                <a:latin typeface="Arial" panose="020B0604020202020204" pitchFamily="34" charset="0"/>
                <a:ea typeface="Calibri" panose="020F0502020204030204" pitchFamily="34" charset="0"/>
                <a:cs typeface="Arial" panose="020B0604020202020204" pitchFamily="34" charset="0"/>
              </a:rPr>
              <a:t>Building a life worth living: A memoir</a:t>
            </a:r>
            <a:r>
              <a:rPr lang="en-US" sz="1800" b="1" dirty="0">
                <a:effectLst/>
                <a:latin typeface="Arial" panose="020B0604020202020204" pitchFamily="34" charset="0"/>
                <a:ea typeface="Calibri" panose="020F0502020204030204" pitchFamily="34" charset="0"/>
                <a:cs typeface="Arial" panose="020B0604020202020204" pitchFamily="34" charset="0"/>
              </a:rPr>
              <a:t>. New York: Random House. </a:t>
            </a:r>
          </a:p>
          <a:p>
            <a:r>
              <a:rPr lang="en-US" sz="1800" b="1" dirty="0" err="1">
                <a:effectLst/>
                <a:latin typeface="Arial" panose="020B0604020202020204" pitchFamily="34" charset="0"/>
                <a:ea typeface="Calibri" panose="020F0502020204030204" pitchFamily="34" charset="0"/>
                <a:cs typeface="Arial" panose="020B0604020202020204" pitchFamily="34" charset="0"/>
              </a:rPr>
              <a:t>Mucci</a:t>
            </a:r>
            <a:r>
              <a:rPr lang="en-US" sz="1800" b="1" dirty="0">
                <a:effectLst/>
                <a:latin typeface="Arial" panose="020B0604020202020204" pitchFamily="34" charset="0"/>
                <a:ea typeface="Calibri" panose="020F0502020204030204" pitchFamily="34" charset="0"/>
                <a:cs typeface="Arial" panose="020B0604020202020204" pitchFamily="34" charset="0"/>
              </a:rPr>
              <a:t>, C. (2013). </a:t>
            </a:r>
            <a:r>
              <a:rPr lang="en-US" sz="1800" b="1" i="1" dirty="0">
                <a:effectLst/>
                <a:latin typeface="Arial" panose="020B0604020202020204" pitchFamily="34" charset="0"/>
                <a:ea typeface="Calibri" panose="020F0502020204030204" pitchFamily="34" charset="0"/>
                <a:cs typeface="Arial" panose="020B0604020202020204" pitchFamily="34" charset="0"/>
              </a:rPr>
              <a:t>Beyond individual and collective trauma: Intergenerational transmission, psychoanalytic treatment, and the dynamics of forgiveness</a:t>
            </a:r>
            <a:r>
              <a:rPr lang="en-US" sz="1800" b="1" dirty="0">
                <a:effectLst/>
                <a:latin typeface="Arial" panose="020B0604020202020204" pitchFamily="34" charset="0"/>
                <a:ea typeface="Calibri" panose="020F0502020204030204" pitchFamily="34" charset="0"/>
                <a:cs typeface="Arial" panose="020B0604020202020204" pitchFamily="34" charset="0"/>
              </a:rPr>
              <a:t>. New York: Routledge.</a:t>
            </a:r>
          </a:p>
          <a:p>
            <a:r>
              <a:rPr lang="en-US" sz="1800" b="1" dirty="0" err="1">
                <a:effectLst/>
                <a:latin typeface="Arial" panose="020B0604020202020204" pitchFamily="34" charset="0"/>
                <a:ea typeface="Calibri" panose="020F0502020204030204" pitchFamily="34" charset="0"/>
                <a:cs typeface="Arial" panose="020B0604020202020204" pitchFamily="34" charset="0"/>
              </a:rPr>
              <a:t>Siassi</a:t>
            </a:r>
            <a:r>
              <a:rPr lang="en-US" sz="1800" b="1" dirty="0">
                <a:effectLst/>
                <a:latin typeface="Arial" panose="020B0604020202020204" pitchFamily="34" charset="0"/>
                <a:ea typeface="Calibri" panose="020F0502020204030204" pitchFamily="34" charset="0"/>
                <a:cs typeface="Arial" panose="020B0604020202020204" pitchFamily="34" charset="0"/>
              </a:rPr>
              <a:t>, S. (2013). </a:t>
            </a:r>
            <a:r>
              <a:rPr lang="en-US" sz="1800" b="1" i="1" dirty="0">
                <a:effectLst/>
                <a:latin typeface="Arial" panose="020B0604020202020204" pitchFamily="34" charset="0"/>
                <a:ea typeface="Calibri" panose="020F0502020204030204" pitchFamily="34" charset="0"/>
                <a:cs typeface="Arial" panose="020B0604020202020204" pitchFamily="34" charset="0"/>
              </a:rPr>
              <a:t>Forgiveness in intimate relationships: A psychoanalytic perspective</a:t>
            </a:r>
            <a:r>
              <a:rPr lang="en-US" sz="1800" b="1" dirty="0">
                <a:effectLst/>
                <a:latin typeface="Arial" panose="020B0604020202020204" pitchFamily="34" charset="0"/>
                <a:ea typeface="Calibri" panose="020F0502020204030204" pitchFamily="34" charset="0"/>
                <a:cs typeface="Arial" panose="020B0604020202020204" pitchFamily="34" charset="0"/>
              </a:rPr>
              <a:t>. London: </a:t>
            </a:r>
            <a:r>
              <a:rPr lang="en-US" sz="1800" b="1" dirty="0" err="1">
                <a:effectLst/>
                <a:latin typeface="Arial" panose="020B0604020202020204" pitchFamily="34" charset="0"/>
                <a:ea typeface="Calibri" panose="020F0502020204030204" pitchFamily="34" charset="0"/>
                <a:cs typeface="Arial" panose="020B0604020202020204" pitchFamily="34" charset="0"/>
              </a:rPr>
              <a:t>Karnac</a:t>
            </a:r>
            <a:r>
              <a:rPr lang="en-US" sz="1800" b="1" dirty="0">
                <a:effectLst/>
                <a:latin typeface="Arial" panose="020B0604020202020204" pitchFamily="34" charset="0"/>
                <a:ea typeface="Calibri" panose="020F0502020204030204" pitchFamily="34" charset="0"/>
                <a:cs typeface="Arial" panose="020B0604020202020204" pitchFamily="34" charset="0"/>
              </a:rPr>
              <a:t>.</a:t>
            </a:r>
          </a:p>
          <a:p>
            <a:endParaRPr lang="en-US" dirty="0"/>
          </a:p>
        </p:txBody>
      </p:sp>
      <p:sp>
        <p:nvSpPr>
          <p:cNvPr id="4" name="Text Placeholder 3">
            <a:extLst>
              <a:ext uri="{FF2B5EF4-FFF2-40B4-BE49-F238E27FC236}">
                <a16:creationId xmlns:a16="http://schemas.microsoft.com/office/drawing/2014/main" id="{B671D625-BD75-46C8-BF19-C877AD678BA9}"/>
              </a:ext>
            </a:extLst>
          </p:cNvPr>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1276131934"/>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DBD11-6EF6-4224-BF8A-8A79687C1571}"/>
              </a:ext>
            </a:extLst>
          </p:cNvPr>
          <p:cNvSpPr>
            <a:spLocks noGrp="1"/>
          </p:cNvSpPr>
          <p:nvPr>
            <p:ph type="title"/>
          </p:nvPr>
        </p:nvSpPr>
        <p:spPr/>
        <p:txBody>
          <a:bodyPr/>
          <a:lstStyle/>
          <a:p>
            <a:r>
              <a:rPr lang="en-US" dirty="0"/>
              <a:t>10. Love, Work, and Play</a:t>
            </a:r>
          </a:p>
        </p:txBody>
      </p:sp>
      <p:sp>
        <p:nvSpPr>
          <p:cNvPr id="3" name="Content Placeholder 2">
            <a:extLst>
              <a:ext uri="{FF2B5EF4-FFF2-40B4-BE49-F238E27FC236}">
                <a16:creationId xmlns:a16="http://schemas.microsoft.com/office/drawing/2014/main" id="{F62E52EA-1D38-44E3-B444-1C71EE1E8C1B}"/>
              </a:ext>
            </a:extLst>
          </p:cNvPr>
          <p:cNvSpPr>
            <a:spLocks noGrp="1"/>
          </p:cNvSpPr>
          <p:nvPr>
            <p:ph sz="quarter" idx="14"/>
          </p:nvPr>
        </p:nvSpPr>
        <p:spPr>
          <a:xfrm>
            <a:off x="1948070" y="2026023"/>
            <a:ext cx="9634330" cy="4097283"/>
          </a:xfrm>
        </p:spPr>
        <p:txBody>
          <a:bodyPr/>
          <a:lstStyle/>
          <a:p>
            <a:r>
              <a:rPr lang="en-US" b="1" dirty="0">
                <a:solidFill>
                  <a:srgbClr val="C00000"/>
                </a:solidFill>
              </a:rPr>
              <a:t>From the chapter on vital signs:</a:t>
            </a:r>
          </a:p>
          <a:p>
            <a:r>
              <a:rPr lang="en-US" b="1" dirty="0"/>
              <a:t>“Erik Erikson (1950) reported that when Freud was asked his perspective on the overall goal of psychoanalytic treatment, he responded that therapy should create or restore the capacity ‘to love and to work.’ The late Bertram Karon once told me that Richard </a:t>
            </a:r>
            <a:r>
              <a:rPr lang="en-US" b="1" dirty="0" err="1"/>
              <a:t>Sterba</a:t>
            </a:r>
            <a:r>
              <a:rPr lang="en-US" b="1" dirty="0"/>
              <a:t> claimed to have heard Freud say something similar, but in this recollection, he had added ‘and also enjoyment, of course’.”															</a:t>
            </a:r>
            <a:r>
              <a:rPr lang="en-US" b="1" dirty="0">
                <a:solidFill>
                  <a:srgbClr val="0070C0"/>
                </a:solidFill>
              </a:rPr>
              <a:t>(McWilliams, 2021, p. 66)</a:t>
            </a:r>
          </a:p>
        </p:txBody>
      </p:sp>
      <p:sp>
        <p:nvSpPr>
          <p:cNvPr id="4" name="Text Placeholder 3">
            <a:extLst>
              <a:ext uri="{FF2B5EF4-FFF2-40B4-BE49-F238E27FC236}">
                <a16:creationId xmlns:a16="http://schemas.microsoft.com/office/drawing/2014/main" id="{A8314328-B3CB-4881-A9D2-D4E34D1C559C}"/>
              </a:ext>
            </a:extLst>
          </p:cNvPr>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4206328477"/>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C2899-3475-4F9C-B392-E218A3569131}"/>
              </a:ext>
            </a:extLst>
          </p:cNvPr>
          <p:cNvSpPr>
            <a:spLocks noGrp="1"/>
          </p:cNvSpPr>
          <p:nvPr>
            <p:ph type="title"/>
          </p:nvPr>
        </p:nvSpPr>
        <p:spPr>
          <a:xfrm>
            <a:off x="5710517" y="162556"/>
            <a:ext cx="6070665" cy="1962711"/>
          </a:xfrm>
        </p:spPr>
        <p:txBody>
          <a:bodyPr>
            <a:normAutofit/>
          </a:bodyPr>
          <a:lstStyle/>
          <a:p>
            <a:r>
              <a:rPr lang="en-US" b="1" dirty="0" err="1"/>
              <a:t>Jaak</a:t>
            </a:r>
            <a:r>
              <a:rPr lang="en-US" b="1" dirty="0"/>
              <a:t> </a:t>
            </a:r>
            <a:r>
              <a:rPr lang="en-US" b="1" dirty="0" err="1"/>
              <a:t>Panksepp</a:t>
            </a:r>
            <a:br>
              <a:rPr lang="en-US" b="1" dirty="0"/>
            </a:br>
            <a:r>
              <a:rPr lang="en-US" b="1" dirty="0"/>
              <a:t>1944-2017 </a:t>
            </a:r>
          </a:p>
        </p:txBody>
      </p:sp>
      <p:pic>
        <p:nvPicPr>
          <p:cNvPr id="4098" name="Picture 2" descr="Product Details">
            <a:hlinkClick r:id="rId2"/>
            <a:extLst>
              <a:ext uri="{FF2B5EF4-FFF2-40B4-BE49-F238E27FC236}">
                <a16:creationId xmlns:a16="http://schemas.microsoft.com/office/drawing/2014/main" id="{BB797762-9B33-4D36-A3C4-1BF51CB1C166}"/>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495032" y="3079553"/>
            <a:ext cx="2334768" cy="2463227"/>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Product Details">
            <a:hlinkClick r:id="rId4"/>
            <a:extLst>
              <a:ext uri="{FF2B5EF4-FFF2-40B4-BE49-F238E27FC236}">
                <a16:creationId xmlns:a16="http://schemas.microsoft.com/office/drawing/2014/main" id="{C1E5D393-4516-4B3C-BD7F-596BD69E90E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2651" y="2875405"/>
            <a:ext cx="2603536" cy="2610995"/>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Product Details">
            <a:hlinkClick r:id="rId6"/>
            <a:extLst>
              <a:ext uri="{FF2B5EF4-FFF2-40B4-BE49-F238E27FC236}">
                <a16:creationId xmlns:a16="http://schemas.microsoft.com/office/drawing/2014/main" id="{118C0359-AFD2-494D-A7A7-1F9AAA17BB8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29201" y="2838451"/>
            <a:ext cx="1981200" cy="270432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a:extLst>
              <a:ext uri="{FF2B5EF4-FFF2-40B4-BE49-F238E27FC236}">
                <a16:creationId xmlns:a16="http://schemas.microsoft.com/office/drawing/2014/main" id="{DECA6E9A-D754-45DF-8109-4C171EAF814F}"/>
              </a:ext>
            </a:extLst>
          </p:cNvPr>
          <p:cNvPicPr>
            <a:picLocks noChangeAspect="1"/>
          </p:cNvPicPr>
          <p:nvPr/>
        </p:nvPicPr>
        <p:blipFill>
          <a:blip r:embed="rId8"/>
          <a:stretch>
            <a:fillRect/>
          </a:stretch>
        </p:blipFill>
        <p:spPr>
          <a:xfrm>
            <a:off x="2019319" y="390244"/>
            <a:ext cx="2870199" cy="1962711"/>
          </a:xfrm>
          <a:prstGeom prst="rect">
            <a:avLst/>
          </a:prstGeom>
        </p:spPr>
      </p:pic>
    </p:spTree>
    <p:extLst>
      <p:ext uri="{BB962C8B-B14F-4D97-AF65-F5344CB8AC3E}">
        <p14:creationId xmlns:p14="http://schemas.microsoft.com/office/powerpoint/2010/main" val="25758527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156A9-36D9-4B75-A838-7C173C695428}"/>
              </a:ext>
            </a:extLst>
          </p:cNvPr>
          <p:cNvSpPr>
            <a:spLocks noGrp="1"/>
          </p:cNvSpPr>
          <p:nvPr>
            <p:ph type="title"/>
          </p:nvPr>
        </p:nvSpPr>
        <p:spPr>
          <a:xfrm>
            <a:off x="1484311" y="159026"/>
            <a:ext cx="10389637" cy="1113183"/>
          </a:xfrm>
        </p:spPr>
        <p:txBody>
          <a:bodyPr>
            <a:normAutofit fontScale="90000"/>
          </a:bodyPr>
          <a:lstStyle/>
          <a:p>
            <a:r>
              <a:rPr lang="en-US" b="1" dirty="0"/>
              <a:t>Adapting supervision to the candidate’s personality</a:t>
            </a:r>
          </a:p>
        </p:txBody>
      </p:sp>
      <p:sp>
        <p:nvSpPr>
          <p:cNvPr id="3" name="Content Placeholder 2">
            <a:extLst>
              <a:ext uri="{FF2B5EF4-FFF2-40B4-BE49-F238E27FC236}">
                <a16:creationId xmlns:a16="http://schemas.microsoft.com/office/drawing/2014/main" id="{93AE01FC-EABA-438D-BDC0-1FCC6F64AEF7}"/>
              </a:ext>
            </a:extLst>
          </p:cNvPr>
          <p:cNvSpPr>
            <a:spLocks noGrp="1"/>
          </p:cNvSpPr>
          <p:nvPr>
            <p:ph idx="1"/>
          </p:nvPr>
        </p:nvSpPr>
        <p:spPr>
          <a:xfrm>
            <a:off x="2199861" y="1640541"/>
            <a:ext cx="9303162" cy="5217458"/>
          </a:xfrm>
        </p:spPr>
        <p:txBody>
          <a:bodyPr>
            <a:normAutofit/>
          </a:bodyPr>
          <a:lstStyle/>
          <a:p>
            <a:pPr marL="0" indent="0">
              <a:buNone/>
            </a:pPr>
            <a:r>
              <a:rPr lang="en-US" sz="2800" b="1" dirty="0">
                <a:solidFill>
                  <a:srgbClr val="FF0000"/>
                </a:solidFill>
              </a:rPr>
              <a:t>Some relevant personality patterns:</a:t>
            </a:r>
          </a:p>
          <a:p>
            <a:r>
              <a:rPr lang="en-US" b="1" dirty="0">
                <a:solidFill>
                  <a:srgbClr val="0070C0"/>
                </a:solidFill>
              </a:rPr>
              <a:t>Therapists with depressive and masochistic dynamics;</a:t>
            </a:r>
          </a:p>
          <a:p>
            <a:r>
              <a:rPr lang="en-US" b="1" dirty="0">
                <a:solidFill>
                  <a:srgbClr val="0070C0"/>
                </a:solidFill>
              </a:rPr>
              <a:t>Therapists with paranoid dynamics;</a:t>
            </a:r>
          </a:p>
          <a:p>
            <a:r>
              <a:rPr lang="en-US" b="1" dirty="0">
                <a:solidFill>
                  <a:srgbClr val="0070C0"/>
                </a:solidFill>
              </a:rPr>
              <a:t>Therapists with schizoid dynamics;</a:t>
            </a:r>
          </a:p>
          <a:p>
            <a:r>
              <a:rPr lang="en-US" b="1" dirty="0">
                <a:solidFill>
                  <a:srgbClr val="0070C0"/>
                </a:solidFill>
              </a:rPr>
              <a:t>Therapists with histrionic (hysterical) dynamics;</a:t>
            </a:r>
          </a:p>
          <a:p>
            <a:r>
              <a:rPr lang="en-US" b="1" dirty="0">
                <a:solidFill>
                  <a:srgbClr val="0070C0"/>
                </a:solidFill>
              </a:rPr>
              <a:t>Therapists with obsessive and compulsive dynamics;</a:t>
            </a:r>
          </a:p>
          <a:p>
            <a:r>
              <a:rPr lang="en-US" b="1" dirty="0">
                <a:solidFill>
                  <a:srgbClr val="0070C0"/>
                </a:solidFill>
              </a:rPr>
              <a:t>Therapists with post-traumatic dynamics;</a:t>
            </a:r>
          </a:p>
          <a:p>
            <a:r>
              <a:rPr lang="en-US" b="1" dirty="0">
                <a:solidFill>
                  <a:srgbClr val="0070C0"/>
                </a:solidFill>
              </a:rPr>
              <a:t>Therapists with narcissistic dynamics;</a:t>
            </a:r>
          </a:p>
          <a:p>
            <a:r>
              <a:rPr lang="en-US" b="1" dirty="0">
                <a:solidFill>
                  <a:srgbClr val="0070C0"/>
                </a:solidFill>
              </a:rPr>
              <a:t>Therapists with psychopathic (antisocial) dynamics.</a:t>
            </a:r>
          </a:p>
        </p:txBody>
      </p:sp>
    </p:spTree>
    <p:extLst>
      <p:ext uri="{BB962C8B-B14F-4D97-AF65-F5344CB8AC3E}">
        <p14:creationId xmlns:p14="http://schemas.microsoft.com/office/powerpoint/2010/main" val="3266179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1C305-6805-44C9-A96E-BB48078262B6}"/>
              </a:ext>
            </a:extLst>
          </p:cNvPr>
          <p:cNvSpPr>
            <a:spLocks noGrp="1"/>
          </p:cNvSpPr>
          <p:nvPr>
            <p:ph type="title"/>
          </p:nvPr>
        </p:nvSpPr>
        <p:spPr>
          <a:xfrm>
            <a:off x="1484311" y="450573"/>
            <a:ext cx="10018713" cy="1444487"/>
          </a:xfrm>
        </p:spPr>
        <p:txBody>
          <a:bodyPr/>
          <a:lstStyle/>
          <a:p>
            <a:pPr algn="ctr"/>
            <a:r>
              <a:rPr lang="en-US" b="1" dirty="0"/>
              <a:t>Other relevant areas of individuality </a:t>
            </a:r>
            <a:br>
              <a:rPr lang="en-US" b="1" dirty="0"/>
            </a:br>
            <a:r>
              <a:rPr lang="en-US" b="1" dirty="0"/>
              <a:t>in supervisors and supervisees</a:t>
            </a:r>
          </a:p>
        </p:txBody>
      </p:sp>
      <p:sp>
        <p:nvSpPr>
          <p:cNvPr id="3" name="Content Placeholder 2">
            <a:extLst>
              <a:ext uri="{FF2B5EF4-FFF2-40B4-BE49-F238E27FC236}">
                <a16:creationId xmlns:a16="http://schemas.microsoft.com/office/drawing/2014/main" id="{5E30E735-6372-421C-B62D-49C2BA6A75A5}"/>
              </a:ext>
            </a:extLst>
          </p:cNvPr>
          <p:cNvSpPr>
            <a:spLocks noGrp="1"/>
          </p:cNvSpPr>
          <p:nvPr>
            <p:ph idx="1"/>
          </p:nvPr>
        </p:nvSpPr>
        <p:spPr>
          <a:xfrm>
            <a:off x="2027583" y="2321859"/>
            <a:ext cx="9475440" cy="4184958"/>
          </a:xfrm>
        </p:spPr>
        <p:txBody>
          <a:bodyPr>
            <a:normAutofit/>
          </a:bodyPr>
          <a:lstStyle/>
          <a:p>
            <a:r>
              <a:rPr lang="en-US" b="1" dirty="0">
                <a:solidFill>
                  <a:srgbClr val="0070C0"/>
                </a:solidFill>
              </a:rPr>
              <a:t>Age and generational considerations;</a:t>
            </a:r>
          </a:p>
          <a:p>
            <a:r>
              <a:rPr lang="en-US" b="1" dirty="0">
                <a:solidFill>
                  <a:srgbClr val="0070C0"/>
                </a:solidFill>
              </a:rPr>
              <a:t>Racial, ethnic, socioeconomic, and cultural considerations;</a:t>
            </a:r>
          </a:p>
          <a:p>
            <a:r>
              <a:rPr lang="en-US" b="1" dirty="0">
                <a:solidFill>
                  <a:srgbClr val="0070C0"/>
                </a:solidFill>
              </a:rPr>
              <a:t>Sexual orientations and identities;</a:t>
            </a:r>
          </a:p>
          <a:p>
            <a:r>
              <a:rPr lang="en-US" b="1" dirty="0">
                <a:solidFill>
                  <a:srgbClr val="0070C0"/>
                </a:solidFill>
              </a:rPr>
              <a:t>Spiritual and religious considerations;</a:t>
            </a:r>
          </a:p>
          <a:p>
            <a:r>
              <a:rPr lang="en-US" b="1" dirty="0">
                <a:solidFill>
                  <a:srgbClr val="0070C0"/>
                </a:solidFill>
              </a:rPr>
              <a:t>Political assumptions and identifications;</a:t>
            </a:r>
          </a:p>
          <a:p>
            <a:r>
              <a:rPr lang="en-US" b="1" dirty="0">
                <a:solidFill>
                  <a:srgbClr val="0070C0"/>
                </a:solidFill>
              </a:rPr>
              <a:t>Other areas of individuality, such as whether the supervisor or supervisee has a physical limitation, is a cancer survivor, or has a history of addiction or eating disorder or bipolar illness or psychosis.</a:t>
            </a:r>
          </a:p>
        </p:txBody>
      </p:sp>
    </p:spTree>
    <p:extLst>
      <p:ext uri="{BB962C8B-B14F-4D97-AF65-F5344CB8AC3E}">
        <p14:creationId xmlns:p14="http://schemas.microsoft.com/office/powerpoint/2010/main" val="3789353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7F4B4-BEAE-417F-BA8B-FF4619E6243E}"/>
              </a:ext>
            </a:extLst>
          </p:cNvPr>
          <p:cNvSpPr>
            <a:spLocks noGrp="1"/>
          </p:cNvSpPr>
          <p:nvPr>
            <p:ph type="title"/>
          </p:nvPr>
        </p:nvSpPr>
        <p:spPr>
          <a:xfrm>
            <a:off x="1484311" y="0"/>
            <a:ext cx="10018713" cy="1563757"/>
          </a:xfrm>
        </p:spPr>
        <p:txBody>
          <a:bodyPr/>
          <a:lstStyle/>
          <a:p>
            <a:pPr algn="ctr"/>
            <a:r>
              <a:rPr lang="en-US" b="1" dirty="0"/>
              <a:t>The question of “competence”</a:t>
            </a:r>
            <a:br>
              <a:rPr lang="en-US" b="1" dirty="0"/>
            </a:br>
            <a:r>
              <a:rPr lang="en-US" b="1" dirty="0"/>
              <a:t>in issues of diversity</a:t>
            </a:r>
          </a:p>
        </p:txBody>
      </p:sp>
      <p:sp>
        <p:nvSpPr>
          <p:cNvPr id="3" name="Content Placeholder 2">
            <a:extLst>
              <a:ext uri="{FF2B5EF4-FFF2-40B4-BE49-F238E27FC236}">
                <a16:creationId xmlns:a16="http://schemas.microsoft.com/office/drawing/2014/main" id="{D38B36E0-489E-4110-936B-2B092ABDCA34}"/>
              </a:ext>
            </a:extLst>
          </p:cNvPr>
          <p:cNvSpPr>
            <a:spLocks noGrp="1"/>
          </p:cNvSpPr>
          <p:nvPr>
            <p:ph idx="1"/>
          </p:nvPr>
        </p:nvSpPr>
        <p:spPr>
          <a:xfrm>
            <a:off x="1484310" y="1775791"/>
            <a:ext cx="10018713" cy="4696727"/>
          </a:xfrm>
        </p:spPr>
        <p:txBody>
          <a:bodyPr>
            <a:normAutofit fontScale="92500" lnSpcReduction="20000"/>
          </a:bodyPr>
          <a:lstStyle/>
          <a:p>
            <a:pPr marL="0" indent="0">
              <a:buNone/>
            </a:pPr>
            <a:r>
              <a:rPr lang="en-US" b="1" dirty="0">
                <a:solidFill>
                  <a:srgbClr val="FF0000"/>
                </a:solidFill>
              </a:rPr>
              <a:t>Supervisors increasingly need to help supervisees to work collaboratively with people whose experience is somehow alien to their own. Supervisees can be encouraged to:</a:t>
            </a:r>
          </a:p>
          <a:p>
            <a:r>
              <a:rPr lang="en-US" b="1" dirty="0">
                <a:solidFill>
                  <a:srgbClr val="0070C0"/>
                </a:solidFill>
              </a:rPr>
              <a:t>Seek relevant knowledge in the psychotherapy literature and elsewhere that expands their understanding;</a:t>
            </a:r>
          </a:p>
          <a:p>
            <a:r>
              <a:rPr lang="en-US" b="1" dirty="0">
                <a:solidFill>
                  <a:srgbClr val="0070C0"/>
                </a:solidFill>
              </a:rPr>
              <a:t>Ask the patient, from a position of humility, to teach them about the patient’s experience (e.g., as a trans person, as someone in a racial minority, as someone with a physical challenge, as a person from an unfamiliar cultural or religious background);</a:t>
            </a:r>
          </a:p>
          <a:p>
            <a:r>
              <a:rPr lang="en-US" b="1" dirty="0">
                <a:solidFill>
                  <a:srgbClr val="0070C0"/>
                </a:solidFill>
              </a:rPr>
              <a:t>Avoid defensiveness about the probability that the therapist has internalized biases relevant to the patient’s identity group.</a:t>
            </a:r>
          </a:p>
          <a:p>
            <a:pPr marL="0" indent="0">
              <a:buNone/>
            </a:pPr>
            <a:r>
              <a:rPr lang="en-US" b="1" dirty="0"/>
              <a:t>Mentalization as a core and constantly increasing capacity of psychotherapists.</a:t>
            </a:r>
          </a:p>
        </p:txBody>
      </p:sp>
    </p:spTree>
    <p:extLst>
      <p:ext uri="{BB962C8B-B14F-4D97-AF65-F5344CB8AC3E}">
        <p14:creationId xmlns:p14="http://schemas.microsoft.com/office/powerpoint/2010/main" val="762726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51DF1-E5D9-4C99-89D8-7E189BC491C7}"/>
              </a:ext>
            </a:extLst>
          </p:cNvPr>
          <p:cNvSpPr>
            <a:spLocks noGrp="1"/>
          </p:cNvSpPr>
          <p:nvPr>
            <p:ph type="title"/>
          </p:nvPr>
        </p:nvSpPr>
        <p:spPr>
          <a:xfrm>
            <a:off x="1484311" y="265044"/>
            <a:ext cx="10018713" cy="1590260"/>
          </a:xfrm>
        </p:spPr>
        <p:txBody>
          <a:bodyPr/>
          <a:lstStyle/>
          <a:p>
            <a:pPr algn="ctr"/>
            <a:r>
              <a:rPr lang="en-US" b="1" dirty="0">
                <a:solidFill>
                  <a:srgbClr val="0070C0"/>
                </a:solidFill>
              </a:rPr>
              <a:t>Relevant Ethical Issues</a:t>
            </a:r>
          </a:p>
        </p:txBody>
      </p:sp>
      <p:sp>
        <p:nvSpPr>
          <p:cNvPr id="3" name="Content Placeholder 2">
            <a:extLst>
              <a:ext uri="{FF2B5EF4-FFF2-40B4-BE49-F238E27FC236}">
                <a16:creationId xmlns:a16="http://schemas.microsoft.com/office/drawing/2014/main" id="{10C79B29-343B-44DF-B24C-A472D7DE79A7}"/>
              </a:ext>
            </a:extLst>
          </p:cNvPr>
          <p:cNvSpPr>
            <a:spLocks noGrp="1"/>
          </p:cNvSpPr>
          <p:nvPr>
            <p:ph idx="1"/>
          </p:nvPr>
        </p:nvSpPr>
        <p:spPr>
          <a:xfrm>
            <a:off x="1484310" y="1709531"/>
            <a:ext cx="10018713" cy="4439478"/>
          </a:xfrm>
        </p:spPr>
        <p:txBody>
          <a:bodyPr/>
          <a:lstStyle/>
          <a:p>
            <a:r>
              <a:rPr lang="en-US" b="1" dirty="0"/>
              <a:t>I have a general concern that psychotherapists are tending to equate ethical practice with specific rules of procedure and are losing sight of the larger ethical context that surrounds psychotherapy training and clinical practice. </a:t>
            </a:r>
          </a:p>
          <a:p>
            <a:r>
              <a:rPr lang="en-US" b="1" dirty="0"/>
              <a:t>In my experience, supervision creates unique and highly complex ethical dilemmas.</a:t>
            </a:r>
          </a:p>
          <a:p>
            <a:r>
              <a:rPr lang="en-US" b="1" dirty="0"/>
              <a:t>Beginning therapists go to supervisors with ethical questions at a high frequency.</a:t>
            </a:r>
          </a:p>
        </p:txBody>
      </p:sp>
    </p:spTree>
    <p:extLst>
      <p:ext uri="{BB962C8B-B14F-4D97-AF65-F5344CB8AC3E}">
        <p14:creationId xmlns:p14="http://schemas.microsoft.com/office/powerpoint/2010/main" val="766500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89CCC-E03A-4812-AF36-F08DA20EA19F}"/>
              </a:ext>
            </a:extLst>
          </p:cNvPr>
          <p:cNvSpPr>
            <a:spLocks noGrp="1"/>
          </p:cNvSpPr>
          <p:nvPr>
            <p:ph type="title"/>
          </p:nvPr>
        </p:nvSpPr>
        <p:spPr>
          <a:xfrm>
            <a:off x="1484311" y="0"/>
            <a:ext cx="10018713" cy="1762539"/>
          </a:xfrm>
        </p:spPr>
        <p:txBody>
          <a:bodyPr/>
          <a:lstStyle/>
          <a:p>
            <a:pPr algn="ctr"/>
            <a:r>
              <a:rPr lang="en-US" b="1" dirty="0"/>
              <a:t>Helping supervisees to mature in their ethical sensibilities</a:t>
            </a:r>
          </a:p>
        </p:txBody>
      </p:sp>
      <p:sp>
        <p:nvSpPr>
          <p:cNvPr id="3" name="Content Placeholder 2">
            <a:extLst>
              <a:ext uri="{FF2B5EF4-FFF2-40B4-BE49-F238E27FC236}">
                <a16:creationId xmlns:a16="http://schemas.microsoft.com/office/drawing/2014/main" id="{04A05B82-DBBF-45B0-B0E3-B3474534151C}"/>
              </a:ext>
            </a:extLst>
          </p:cNvPr>
          <p:cNvSpPr>
            <a:spLocks noGrp="1"/>
          </p:cNvSpPr>
          <p:nvPr>
            <p:ph idx="1"/>
          </p:nvPr>
        </p:nvSpPr>
        <p:spPr>
          <a:xfrm>
            <a:off x="1669774" y="1974574"/>
            <a:ext cx="9037983" cy="4480013"/>
          </a:xfrm>
        </p:spPr>
        <p:txBody>
          <a:bodyPr>
            <a:normAutofit/>
          </a:bodyPr>
          <a:lstStyle/>
          <a:p>
            <a:pPr marL="0" indent="0">
              <a:buNone/>
            </a:pPr>
            <a:r>
              <a:rPr lang="en-US" b="1" dirty="0">
                <a:solidFill>
                  <a:srgbClr val="0070C0"/>
                </a:solidFill>
              </a:rPr>
              <a:t>“Therapists think of themselves as offering treatments for psychiatric disorders, methods to change problematic behaviors and alleviate emotional distress, or ways to improve social and work functioning. This view of therapy as a means to bring about particular ends is not false, but it is incomplete. Therapy is also a social practice that enacts some perspective on what constitutes a good life, human well-being, or flourishing.”</a:t>
            </a:r>
          </a:p>
          <a:p>
            <a:pPr marL="0" indent="0">
              <a:buNone/>
            </a:pPr>
            <a:endParaRPr lang="en-US" b="1" dirty="0">
              <a:solidFill>
                <a:srgbClr val="0070C0"/>
              </a:solidFill>
            </a:endParaRPr>
          </a:p>
          <a:p>
            <a:pPr marL="0" indent="0">
              <a:buNone/>
            </a:pPr>
            <a:r>
              <a:rPr lang="en-US" sz="2000" b="1" dirty="0"/>
              <a:t>Smith, K. R. (2021). </a:t>
            </a:r>
            <a:r>
              <a:rPr lang="en-US" sz="2000" b="1" i="1" dirty="0"/>
              <a:t>The ethical visions of psychotherapy</a:t>
            </a:r>
            <a:r>
              <a:rPr lang="en-US" sz="2000" b="1" dirty="0"/>
              <a:t>.  New York: Routledge.</a:t>
            </a:r>
          </a:p>
        </p:txBody>
      </p:sp>
    </p:spTree>
    <p:extLst>
      <p:ext uri="{BB962C8B-B14F-4D97-AF65-F5344CB8AC3E}">
        <p14:creationId xmlns:p14="http://schemas.microsoft.com/office/powerpoint/2010/main" val="15727918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58DF1-F711-4393-AE4D-3849FB5C2D4E}"/>
              </a:ext>
            </a:extLst>
          </p:cNvPr>
          <p:cNvSpPr>
            <a:spLocks noGrp="1"/>
          </p:cNvSpPr>
          <p:nvPr>
            <p:ph type="title"/>
          </p:nvPr>
        </p:nvSpPr>
        <p:spPr>
          <a:xfrm>
            <a:off x="1484311" y="1"/>
            <a:ext cx="10018713" cy="1696278"/>
          </a:xfrm>
        </p:spPr>
        <p:txBody>
          <a:bodyPr/>
          <a:lstStyle/>
          <a:p>
            <a:pPr algn="ctr"/>
            <a:r>
              <a:rPr lang="en-US" b="1" dirty="0">
                <a:solidFill>
                  <a:srgbClr val="0070C0"/>
                </a:solidFill>
              </a:rPr>
              <a:t>General Ethical Principles</a:t>
            </a:r>
            <a:br>
              <a:rPr lang="en-US" b="1" dirty="0">
                <a:solidFill>
                  <a:srgbClr val="0070C0"/>
                </a:solidFill>
              </a:rPr>
            </a:br>
            <a:r>
              <a:rPr lang="en-US" b="1" dirty="0">
                <a:solidFill>
                  <a:srgbClr val="0070C0"/>
                </a:solidFill>
              </a:rPr>
              <a:t>(American Psychological Association)</a:t>
            </a:r>
          </a:p>
        </p:txBody>
      </p:sp>
      <p:sp>
        <p:nvSpPr>
          <p:cNvPr id="3" name="Content Placeholder 2">
            <a:extLst>
              <a:ext uri="{FF2B5EF4-FFF2-40B4-BE49-F238E27FC236}">
                <a16:creationId xmlns:a16="http://schemas.microsoft.com/office/drawing/2014/main" id="{CEF901FC-33F2-4BC7-BF5B-3A0166B118E5}"/>
              </a:ext>
            </a:extLst>
          </p:cNvPr>
          <p:cNvSpPr>
            <a:spLocks noGrp="1"/>
          </p:cNvSpPr>
          <p:nvPr>
            <p:ph idx="1"/>
          </p:nvPr>
        </p:nvSpPr>
        <p:spPr>
          <a:xfrm>
            <a:off x="3485322" y="1881809"/>
            <a:ext cx="6533321" cy="3909391"/>
          </a:xfrm>
        </p:spPr>
        <p:txBody>
          <a:bodyPr>
            <a:normAutofit/>
          </a:bodyPr>
          <a:lstStyle/>
          <a:p>
            <a:r>
              <a:rPr lang="en-US" sz="3200" b="1" dirty="0"/>
              <a:t>Beneficence and non-malfeasance</a:t>
            </a:r>
          </a:p>
          <a:p>
            <a:r>
              <a:rPr lang="en-US" sz="3200" b="1" dirty="0"/>
              <a:t>Fidelity and responsibility</a:t>
            </a:r>
          </a:p>
          <a:p>
            <a:r>
              <a:rPr lang="en-US" sz="3200" b="1" dirty="0"/>
              <a:t>Integrity</a:t>
            </a:r>
          </a:p>
          <a:p>
            <a:r>
              <a:rPr lang="en-US" sz="3200" b="1" dirty="0"/>
              <a:t>Justice</a:t>
            </a:r>
          </a:p>
          <a:p>
            <a:r>
              <a:rPr lang="en-US" sz="3200" b="1" dirty="0"/>
              <a:t>Respect for people’s rights and dignity</a:t>
            </a:r>
          </a:p>
        </p:txBody>
      </p:sp>
    </p:spTree>
    <p:extLst>
      <p:ext uri="{BB962C8B-B14F-4D97-AF65-F5344CB8AC3E}">
        <p14:creationId xmlns:p14="http://schemas.microsoft.com/office/powerpoint/2010/main" val="342649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18538-BB42-4455-8E9D-6A9A2057F678}"/>
              </a:ext>
            </a:extLst>
          </p:cNvPr>
          <p:cNvSpPr>
            <a:spLocks noGrp="1"/>
          </p:cNvSpPr>
          <p:nvPr>
            <p:ph type="title"/>
          </p:nvPr>
        </p:nvSpPr>
        <p:spPr>
          <a:xfrm>
            <a:off x="1484311" y="172278"/>
            <a:ext cx="10018713" cy="1457739"/>
          </a:xfrm>
        </p:spPr>
        <p:txBody>
          <a:bodyPr/>
          <a:lstStyle/>
          <a:p>
            <a:pPr algn="ctr"/>
            <a:r>
              <a:rPr lang="en-US" b="1" dirty="0">
                <a:solidFill>
                  <a:srgbClr val="0070C0"/>
                </a:solidFill>
              </a:rPr>
              <a:t>Guilford Publications, 2021</a:t>
            </a:r>
          </a:p>
        </p:txBody>
      </p:sp>
      <p:pic>
        <p:nvPicPr>
          <p:cNvPr id="1026" name="Picture 2">
            <a:extLst>
              <a:ext uri="{FF2B5EF4-FFF2-40B4-BE49-F238E27FC236}">
                <a16:creationId xmlns:a16="http://schemas.microsoft.com/office/drawing/2014/main" id="{EF391B86-5AC1-4A7A-994B-12182FE55F5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065329" y="1855788"/>
            <a:ext cx="2856679" cy="4359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20932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51BBD-8172-59B3-5B94-E8A17F58DB71}"/>
              </a:ext>
            </a:extLst>
          </p:cNvPr>
          <p:cNvSpPr>
            <a:spLocks noGrp="1"/>
          </p:cNvSpPr>
          <p:nvPr>
            <p:ph type="title"/>
          </p:nvPr>
        </p:nvSpPr>
        <p:spPr>
          <a:xfrm>
            <a:off x="838200" y="188259"/>
            <a:ext cx="10515600" cy="905435"/>
          </a:xfrm>
        </p:spPr>
        <p:txBody>
          <a:bodyPr/>
          <a:lstStyle/>
          <a:p>
            <a:pPr algn="ctr"/>
            <a:r>
              <a:rPr lang="en-US" b="1" dirty="0">
                <a:solidFill>
                  <a:srgbClr val="0070C0"/>
                </a:solidFill>
              </a:rPr>
              <a:t>The Contemporary Hippocratic Oath</a:t>
            </a:r>
          </a:p>
        </p:txBody>
      </p:sp>
      <p:sp>
        <p:nvSpPr>
          <p:cNvPr id="3" name="Content Placeholder 2">
            <a:extLst>
              <a:ext uri="{FF2B5EF4-FFF2-40B4-BE49-F238E27FC236}">
                <a16:creationId xmlns:a16="http://schemas.microsoft.com/office/drawing/2014/main" id="{1F83E5BB-E09F-2DDE-D4BE-0DBDF210BC1A}"/>
              </a:ext>
            </a:extLst>
          </p:cNvPr>
          <p:cNvSpPr>
            <a:spLocks noGrp="1"/>
          </p:cNvSpPr>
          <p:nvPr>
            <p:ph idx="1"/>
          </p:nvPr>
        </p:nvSpPr>
        <p:spPr>
          <a:xfrm>
            <a:off x="62753" y="1210235"/>
            <a:ext cx="12236823" cy="5925671"/>
          </a:xfrm>
        </p:spPr>
        <p:txBody>
          <a:bodyPr>
            <a:noAutofit/>
          </a:bodyPr>
          <a:lstStyle/>
          <a:p>
            <a:pPr marL="0" indent="0">
              <a:buNone/>
            </a:pPr>
            <a:r>
              <a:rPr lang="en-US" sz="1600" b="1" i="0" dirty="0">
                <a:solidFill>
                  <a:srgbClr val="5F6A72"/>
                </a:solidFill>
                <a:effectLst/>
                <a:cs typeface="Arial" panose="020B0604020202020204" pitchFamily="34" charset="0"/>
              </a:rPr>
              <a:t>I swear to fulfill, to the best of my ability and judgment, this covenant:</a:t>
            </a:r>
          </a:p>
          <a:p>
            <a:pPr marL="0" indent="0">
              <a:lnSpc>
                <a:spcPct val="120000"/>
              </a:lnSpc>
              <a:buNone/>
            </a:pPr>
            <a:r>
              <a:rPr lang="en-US" sz="1600" b="1" i="0" dirty="0">
                <a:solidFill>
                  <a:srgbClr val="FF0000"/>
                </a:solidFill>
                <a:effectLst/>
                <a:cs typeface="Arial" panose="020B0604020202020204" pitchFamily="34" charset="0"/>
              </a:rPr>
              <a:t>I will respect the hard-won scientific gains of those physicians in whose steps I walk, and gladly share such knowledge as is mine with those who are to follow</a:t>
            </a:r>
            <a:r>
              <a:rPr lang="en-US" sz="1600" b="1" i="0" dirty="0">
                <a:solidFill>
                  <a:srgbClr val="5F6A72"/>
                </a:solidFill>
                <a:effectLst/>
                <a:cs typeface="Arial" panose="020B0604020202020204" pitchFamily="34" charset="0"/>
              </a:rPr>
              <a:t>.</a:t>
            </a:r>
            <a:br>
              <a:rPr lang="en-US" sz="1600" b="1" dirty="0">
                <a:cs typeface="Arial" panose="020B0604020202020204" pitchFamily="34" charset="0"/>
              </a:rPr>
            </a:br>
            <a:r>
              <a:rPr lang="en-US" sz="1600" b="1" i="0" dirty="0">
                <a:solidFill>
                  <a:srgbClr val="5F6A72"/>
                </a:solidFill>
                <a:effectLst/>
                <a:cs typeface="Arial" panose="020B0604020202020204" pitchFamily="34" charset="0"/>
              </a:rPr>
              <a:t>I will apply, for the benefit of the sick, all measures [that] are required, avoiding those twin traps of overtreatment and therapeutic nihilism.</a:t>
            </a:r>
            <a:br>
              <a:rPr lang="en-US" sz="1600" b="1" dirty="0">
                <a:cs typeface="Arial" panose="020B0604020202020204" pitchFamily="34" charset="0"/>
              </a:rPr>
            </a:br>
            <a:r>
              <a:rPr lang="en-US" sz="1600" b="1" i="0" dirty="0">
                <a:solidFill>
                  <a:srgbClr val="5F6A72"/>
                </a:solidFill>
                <a:effectLst/>
                <a:cs typeface="Arial" panose="020B0604020202020204" pitchFamily="34" charset="0"/>
              </a:rPr>
              <a:t>I will remember that there is art to medicine as well as science, and that warmth, sympathy, and understanding may outweigh the surgeon’s knife or the chemist’s drug.</a:t>
            </a:r>
            <a:br>
              <a:rPr lang="en-US" sz="1600" b="1" dirty="0">
                <a:cs typeface="Arial" panose="020B0604020202020204" pitchFamily="34" charset="0"/>
              </a:rPr>
            </a:br>
            <a:r>
              <a:rPr lang="en-US" sz="1600" b="1" i="0" dirty="0">
                <a:solidFill>
                  <a:srgbClr val="FF0000"/>
                </a:solidFill>
                <a:effectLst/>
                <a:cs typeface="Arial" panose="020B0604020202020204" pitchFamily="34" charset="0"/>
              </a:rPr>
              <a:t>I will not be ashamed to say “I know not,”</a:t>
            </a:r>
            <a:r>
              <a:rPr lang="en-US" sz="1600" b="1" i="0" dirty="0">
                <a:solidFill>
                  <a:srgbClr val="5F6A72"/>
                </a:solidFill>
                <a:effectLst/>
                <a:cs typeface="Arial" panose="020B0604020202020204" pitchFamily="34" charset="0"/>
              </a:rPr>
              <a:t> nor will I fail to call in my colleagues when the skills of another are needed for a patient’s recovery.</a:t>
            </a:r>
            <a:br>
              <a:rPr lang="en-US" sz="1600" b="1" dirty="0">
                <a:cs typeface="Arial" panose="020B0604020202020204" pitchFamily="34" charset="0"/>
              </a:rPr>
            </a:br>
            <a:r>
              <a:rPr lang="en-US" sz="1600" b="1" i="0" dirty="0">
                <a:solidFill>
                  <a:srgbClr val="FF0000"/>
                </a:solidFill>
                <a:effectLst/>
                <a:cs typeface="Arial" panose="020B0604020202020204" pitchFamily="34" charset="0"/>
              </a:rPr>
              <a:t>I will respect the privacy of my patients</a:t>
            </a:r>
            <a:r>
              <a:rPr lang="en-US" sz="1600" b="1" i="0" dirty="0">
                <a:solidFill>
                  <a:srgbClr val="5F6A72"/>
                </a:solidFill>
                <a:effectLst/>
                <a:cs typeface="Arial" panose="020B0604020202020204" pitchFamily="34" charset="0"/>
              </a:rPr>
              <a:t>, for their problems are not disclosed to me that the world may know.</a:t>
            </a:r>
            <a:br>
              <a:rPr lang="en-US" sz="1600" b="1" dirty="0">
                <a:cs typeface="Arial" panose="020B0604020202020204" pitchFamily="34" charset="0"/>
              </a:rPr>
            </a:br>
            <a:r>
              <a:rPr lang="en-US" sz="1600" b="1" i="0" dirty="0">
                <a:solidFill>
                  <a:srgbClr val="5F6A72"/>
                </a:solidFill>
                <a:effectLst/>
                <a:cs typeface="Arial" panose="020B0604020202020204" pitchFamily="34" charset="0"/>
              </a:rPr>
              <a:t>Most especially must I tread with care in matters of life and death. If it is given me to save a life, all thanks. But it may also be within my power to take a life; this awesome responsibility must be faced with great humbleness and awareness of my own frailty.</a:t>
            </a:r>
            <a:br>
              <a:rPr lang="en-US" sz="1600" b="1" dirty="0">
                <a:cs typeface="Arial" panose="020B0604020202020204" pitchFamily="34" charset="0"/>
              </a:rPr>
            </a:br>
            <a:r>
              <a:rPr lang="en-US" sz="1600" b="1" i="0" dirty="0">
                <a:solidFill>
                  <a:srgbClr val="5F6A72"/>
                </a:solidFill>
                <a:effectLst/>
                <a:cs typeface="Arial" panose="020B0604020202020204" pitchFamily="34" charset="0"/>
              </a:rPr>
              <a:t>Above all, </a:t>
            </a:r>
            <a:r>
              <a:rPr lang="en-US" sz="1600" b="1" i="0" dirty="0">
                <a:solidFill>
                  <a:srgbClr val="FF0000"/>
                </a:solidFill>
                <a:effectLst/>
                <a:cs typeface="Arial" panose="020B0604020202020204" pitchFamily="34" charset="0"/>
              </a:rPr>
              <a:t>I must not play at God</a:t>
            </a:r>
            <a:r>
              <a:rPr lang="en-US" sz="1600" b="1" i="0" dirty="0">
                <a:solidFill>
                  <a:srgbClr val="5F6A72"/>
                </a:solidFill>
                <a:effectLst/>
                <a:cs typeface="Arial" panose="020B0604020202020204" pitchFamily="34" charset="0"/>
              </a:rPr>
              <a:t>.</a:t>
            </a:r>
            <a:br>
              <a:rPr lang="en-US" sz="1600" b="1" dirty="0">
                <a:cs typeface="Arial" panose="020B0604020202020204" pitchFamily="34" charset="0"/>
              </a:rPr>
            </a:br>
            <a:r>
              <a:rPr lang="en-US" sz="1600" b="1" i="0" dirty="0">
                <a:solidFill>
                  <a:srgbClr val="5F6A72"/>
                </a:solidFill>
                <a:effectLst/>
                <a:cs typeface="Arial" panose="020B0604020202020204" pitchFamily="34" charset="0"/>
              </a:rPr>
              <a:t>I will remember that </a:t>
            </a:r>
            <a:r>
              <a:rPr lang="en-US" sz="1600" b="1" i="0" dirty="0">
                <a:solidFill>
                  <a:srgbClr val="FF0000"/>
                </a:solidFill>
                <a:effectLst/>
                <a:cs typeface="Arial" panose="020B0604020202020204" pitchFamily="34" charset="0"/>
              </a:rPr>
              <a:t>I do not treat a fever chart, a cancerous growth, but a sick human being</a:t>
            </a:r>
            <a:r>
              <a:rPr lang="en-US" sz="1600" b="1" i="0" dirty="0">
                <a:solidFill>
                  <a:srgbClr val="5F6A72"/>
                </a:solidFill>
                <a:effectLst/>
                <a:cs typeface="Arial" panose="020B0604020202020204" pitchFamily="34" charset="0"/>
              </a:rPr>
              <a:t>, whose illness may affect the person’s family and economic stability. My responsibility includes these related problems if I am to care adequately for the sick.</a:t>
            </a:r>
            <a:br>
              <a:rPr lang="en-US" sz="1600" b="1" dirty="0">
                <a:cs typeface="Arial" panose="020B0604020202020204" pitchFamily="34" charset="0"/>
              </a:rPr>
            </a:br>
            <a:r>
              <a:rPr lang="en-US" sz="1600" b="1" i="0" dirty="0">
                <a:solidFill>
                  <a:srgbClr val="5F6A72"/>
                </a:solidFill>
                <a:effectLst/>
                <a:cs typeface="Arial" panose="020B0604020202020204" pitchFamily="34" charset="0"/>
              </a:rPr>
              <a:t>I will prevent disease whenever I can, for prevention is preferable to cure.</a:t>
            </a:r>
            <a:br>
              <a:rPr lang="en-US" sz="1600" b="1" dirty="0">
                <a:cs typeface="Arial" panose="020B0604020202020204" pitchFamily="34" charset="0"/>
              </a:rPr>
            </a:br>
            <a:r>
              <a:rPr lang="en-US" sz="1600" b="1" i="0" dirty="0">
                <a:solidFill>
                  <a:srgbClr val="5F6A72"/>
                </a:solidFill>
                <a:effectLst/>
                <a:cs typeface="Arial" panose="020B0604020202020204" pitchFamily="34" charset="0"/>
              </a:rPr>
              <a:t>I will remember that </a:t>
            </a:r>
            <a:r>
              <a:rPr lang="en-US" sz="1600" b="1" i="0" dirty="0">
                <a:solidFill>
                  <a:srgbClr val="FF0000"/>
                </a:solidFill>
                <a:effectLst/>
                <a:cs typeface="Arial" panose="020B0604020202020204" pitchFamily="34" charset="0"/>
              </a:rPr>
              <a:t>I remain a member of society</a:t>
            </a:r>
            <a:r>
              <a:rPr lang="en-US" sz="1600" b="1" i="0" dirty="0">
                <a:solidFill>
                  <a:srgbClr val="5F6A72"/>
                </a:solidFill>
                <a:effectLst/>
                <a:cs typeface="Arial" panose="020B0604020202020204" pitchFamily="34" charset="0"/>
              </a:rPr>
              <a:t>, with special obligations to all my fellow human beings, those sound of mind and body as well as the infirm.</a:t>
            </a:r>
            <a:br>
              <a:rPr lang="en-US" sz="1600" b="1" dirty="0">
                <a:cs typeface="Arial" panose="020B0604020202020204" pitchFamily="34" charset="0"/>
              </a:rPr>
            </a:br>
            <a:r>
              <a:rPr lang="en-US" sz="1600" b="1" i="0" dirty="0">
                <a:solidFill>
                  <a:srgbClr val="5F6A72"/>
                </a:solidFill>
                <a:effectLst/>
                <a:cs typeface="Arial" panose="020B0604020202020204" pitchFamily="34" charset="0"/>
              </a:rPr>
              <a:t>If I do not violate this oath, may I enjoy life and art, respected while I live and remembered with affection thereafter.</a:t>
            </a:r>
            <a:br>
              <a:rPr lang="en-US" sz="1600" b="1" dirty="0">
                <a:cs typeface="Arial" panose="020B0604020202020204" pitchFamily="34" charset="0"/>
              </a:rPr>
            </a:br>
            <a:r>
              <a:rPr lang="en-US" sz="1600" b="1" i="0" dirty="0">
                <a:solidFill>
                  <a:srgbClr val="5F6A72"/>
                </a:solidFill>
                <a:effectLst/>
                <a:cs typeface="Arial" panose="020B0604020202020204" pitchFamily="34" charset="0"/>
              </a:rPr>
              <a:t>May I always act so as to </a:t>
            </a:r>
            <a:r>
              <a:rPr lang="en-US" sz="1600" b="1" i="0" dirty="0">
                <a:solidFill>
                  <a:srgbClr val="FF0000"/>
                </a:solidFill>
                <a:effectLst/>
                <a:cs typeface="Arial" panose="020B0604020202020204" pitchFamily="34" charset="0"/>
              </a:rPr>
              <a:t>preserve the finest traditions of my calling</a:t>
            </a:r>
            <a:r>
              <a:rPr lang="en-US" sz="1600" b="1" i="0" dirty="0">
                <a:solidFill>
                  <a:srgbClr val="5F6A72"/>
                </a:solidFill>
                <a:effectLst/>
                <a:cs typeface="Arial" panose="020B0604020202020204" pitchFamily="34" charset="0"/>
              </a:rPr>
              <a:t> and may I long experience the joy of healing those who seek my help.”</a:t>
            </a:r>
            <a:endParaRPr lang="en-US" sz="1600" b="1" dirty="0">
              <a:cs typeface="Arial" panose="020B0604020202020204" pitchFamily="34" charset="0"/>
            </a:endParaRPr>
          </a:p>
        </p:txBody>
      </p:sp>
    </p:spTree>
    <p:extLst>
      <p:ext uri="{BB962C8B-B14F-4D97-AF65-F5344CB8AC3E}">
        <p14:creationId xmlns:p14="http://schemas.microsoft.com/office/powerpoint/2010/main" val="16636488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03551-1541-40E1-933D-18995E95ED86}"/>
              </a:ext>
            </a:extLst>
          </p:cNvPr>
          <p:cNvSpPr>
            <a:spLocks noGrp="1"/>
          </p:cNvSpPr>
          <p:nvPr>
            <p:ph type="title"/>
          </p:nvPr>
        </p:nvSpPr>
        <p:spPr>
          <a:xfrm>
            <a:off x="1484311" y="172279"/>
            <a:ext cx="10018713" cy="1166192"/>
          </a:xfrm>
        </p:spPr>
        <p:txBody>
          <a:bodyPr>
            <a:normAutofit/>
          </a:bodyPr>
          <a:lstStyle/>
          <a:p>
            <a:pPr algn="ctr"/>
            <a:r>
              <a:rPr lang="en-US" sz="4400" b="1" dirty="0">
                <a:solidFill>
                  <a:srgbClr val="0070C0"/>
                </a:solidFill>
              </a:rPr>
              <a:t>Orienting premises</a:t>
            </a:r>
          </a:p>
        </p:txBody>
      </p:sp>
      <p:sp>
        <p:nvSpPr>
          <p:cNvPr id="3" name="Content Placeholder 2">
            <a:extLst>
              <a:ext uri="{FF2B5EF4-FFF2-40B4-BE49-F238E27FC236}">
                <a16:creationId xmlns:a16="http://schemas.microsoft.com/office/drawing/2014/main" id="{CF5DB5AB-43A5-4992-892A-713FB925B7D5}"/>
              </a:ext>
            </a:extLst>
          </p:cNvPr>
          <p:cNvSpPr>
            <a:spLocks noGrp="1"/>
          </p:cNvSpPr>
          <p:nvPr>
            <p:ph idx="1"/>
          </p:nvPr>
        </p:nvSpPr>
        <p:spPr>
          <a:xfrm>
            <a:off x="1484310" y="2080590"/>
            <a:ext cx="10018713" cy="4777409"/>
          </a:xfrm>
        </p:spPr>
        <p:txBody>
          <a:bodyPr>
            <a:normAutofit/>
          </a:bodyPr>
          <a:lstStyle/>
          <a:p>
            <a:r>
              <a:rPr lang="en-US" sz="3200" b="1" dirty="0"/>
              <a:t>Psychotherapy is always embedded in a cultural context.</a:t>
            </a:r>
          </a:p>
          <a:p>
            <a:r>
              <a:rPr lang="en-US" sz="3200" b="1" dirty="0"/>
              <a:t>The context of psychotherapy, including psychoanalysis, functions as a  “moral third” (Benjamin, 2017).</a:t>
            </a:r>
          </a:p>
          <a:p>
            <a:r>
              <a:rPr lang="en-US" sz="3200" b="1" dirty="0"/>
              <a:t>Social claims on therapists evolve and change.</a:t>
            </a:r>
          </a:p>
          <a:p>
            <a:endParaRPr lang="en-US" sz="3200" b="1" dirty="0"/>
          </a:p>
          <a:p>
            <a:r>
              <a:rPr lang="en-US" sz="2000" b="1" dirty="0">
                <a:solidFill>
                  <a:srgbClr val="0070C0"/>
                </a:solidFill>
                <a:effectLst/>
                <a:ea typeface="Calibri" panose="020F0502020204030204" pitchFamily="34" charset="0"/>
              </a:rPr>
              <a:t>Watkins, C. E., Jr., &amp; Hook, J. N. (2016). On a culturally humble psychoanalytic supervision perspective: Creating the cultural third. </a:t>
            </a:r>
            <a:r>
              <a:rPr lang="en-US" sz="2000" b="1" i="1" dirty="0">
                <a:solidFill>
                  <a:srgbClr val="0070C0"/>
                </a:solidFill>
                <a:effectLst/>
                <a:ea typeface="Calibri" panose="020F0502020204030204" pitchFamily="34" charset="0"/>
              </a:rPr>
              <a:t>Psychoanalytic Psychology, 33</a:t>
            </a:r>
            <a:r>
              <a:rPr lang="en-US" sz="2000" b="1" dirty="0">
                <a:solidFill>
                  <a:srgbClr val="0070C0"/>
                </a:solidFill>
                <a:effectLst/>
                <a:ea typeface="Calibri" panose="020F0502020204030204" pitchFamily="34" charset="0"/>
              </a:rPr>
              <a:t>(3), 487-517.</a:t>
            </a:r>
          </a:p>
          <a:p>
            <a:r>
              <a:rPr lang="en-US" sz="1900" b="1" dirty="0">
                <a:solidFill>
                  <a:srgbClr val="0070C0"/>
                </a:solidFill>
                <a:effectLst/>
                <a:ea typeface="Calibri" panose="020F0502020204030204" pitchFamily="34" charset="0"/>
              </a:rPr>
              <a:t>Watkins, C. E., Jr., Hook, J. N., Owen, J., </a:t>
            </a:r>
            <a:r>
              <a:rPr lang="en-US" sz="1900" b="1" dirty="0" err="1">
                <a:solidFill>
                  <a:srgbClr val="0070C0"/>
                </a:solidFill>
                <a:effectLst/>
                <a:ea typeface="Calibri" panose="020F0502020204030204" pitchFamily="34" charset="0"/>
              </a:rPr>
              <a:t>DeBlaere</a:t>
            </a:r>
            <a:r>
              <a:rPr lang="en-US" sz="1900" b="1" dirty="0">
                <a:solidFill>
                  <a:srgbClr val="0070C0"/>
                </a:solidFill>
                <a:effectLst/>
                <a:ea typeface="Calibri" panose="020F0502020204030204" pitchFamily="34" charset="0"/>
              </a:rPr>
              <a:t>, C., Davis, D. E., &amp; Callahan, J. L. (2019). Creating and elaborating the cultural third: A doers-doing with perspective on psychoanalytic supervision. </a:t>
            </a:r>
            <a:r>
              <a:rPr lang="en-US" sz="1900" b="1" i="1" dirty="0">
                <a:solidFill>
                  <a:srgbClr val="0070C0"/>
                </a:solidFill>
                <a:effectLst/>
                <a:ea typeface="Calibri" panose="020F0502020204030204" pitchFamily="34" charset="0"/>
              </a:rPr>
              <a:t>American Journal of Psychoanalysis, 79</a:t>
            </a:r>
            <a:r>
              <a:rPr lang="en-US" sz="1900" b="1" dirty="0">
                <a:solidFill>
                  <a:srgbClr val="0070C0"/>
                </a:solidFill>
                <a:effectLst/>
                <a:ea typeface="Calibri" panose="020F0502020204030204" pitchFamily="34" charset="0"/>
              </a:rPr>
              <a:t>(3), 352-374.</a:t>
            </a:r>
          </a:p>
          <a:p>
            <a:endParaRPr lang="en-US" sz="3200" b="1" dirty="0"/>
          </a:p>
        </p:txBody>
      </p:sp>
    </p:spTree>
    <p:extLst>
      <p:ext uri="{BB962C8B-B14F-4D97-AF65-F5344CB8AC3E}">
        <p14:creationId xmlns:p14="http://schemas.microsoft.com/office/powerpoint/2010/main" val="3020176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0DEBE-D874-4273-813B-AFFE846E8397}"/>
              </a:ext>
            </a:extLst>
          </p:cNvPr>
          <p:cNvSpPr>
            <a:spLocks noGrp="1"/>
          </p:cNvSpPr>
          <p:nvPr>
            <p:ph type="title"/>
          </p:nvPr>
        </p:nvSpPr>
        <p:spPr>
          <a:xfrm>
            <a:off x="1484311" y="212036"/>
            <a:ext cx="10018713" cy="1669773"/>
          </a:xfrm>
        </p:spPr>
        <p:txBody>
          <a:bodyPr>
            <a:normAutofit/>
          </a:bodyPr>
          <a:lstStyle/>
          <a:p>
            <a:pPr algn="ctr"/>
            <a:r>
              <a:rPr lang="en-US" sz="4800" b="1" dirty="0">
                <a:solidFill>
                  <a:srgbClr val="0070C0"/>
                </a:solidFill>
              </a:rPr>
              <a:t>The patient’s right to know</a:t>
            </a:r>
          </a:p>
        </p:txBody>
      </p:sp>
      <p:sp>
        <p:nvSpPr>
          <p:cNvPr id="3" name="Content Placeholder 2">
            <a:extLst>
              <a:ext uri="{FF2B5EF4-FFF2-40B4-BE49-F238E27FC236}">
                <a16:creationId xmlns:a16="http://schemas.microsoft.com/office/drawing/2014/main" id="{D9080921-CE94-4C8B-9670-8D1DEE75BDFB}"/>
              </a:ext>
            </a:extLst>
          </p:cNvPr>
          <p:cNvSpPr>
            <a:spLocks noGrp="1"/>
          </p:cNvSpPr>
          <p:nvPr>
            <p:ph idx="1"/>
          </p:nvPr>
        </p:nvSpPr>
        <p:spPr>
          <a:xfrm>
            <a:off x="2902226" y="1881809"/>
            <a:ext cx="8600797" cy="3909391"/>
          </a:xfrm>
        </p:spPr>
        <p:txBody>
          <a:bodyPr>
            <a:normAutofit/>
          </a:bodyPr>
          <a:lstStyle/>
          <a:p>
            <a:pPr marL="0" indent="0">
              <a:buNone/>
            </a:pPr>
            <a:r>
              <a:rPr lang="en-US" sz="3600" b="1" dirty="0">
                <a:solidFill>
                  <a:srgbClr val="FF0000"/>
                </a:solidFill>
              </a:rPr>
              <a:t>Vital information includes:</a:t>
            </a:r>
          </a:p>
          <a:p>
            <a:pPr marL="0" indent="0">
              <a:buNone/>
            </a:pPr>
            <a:endParaRPr lang="en-US" sz="2800" b="1" dirty="0">
              <a:solidFill>
                <a:srgbClr val="C00000"/>
              </a:solidFill>
            </a:endParaRPr>
          </a:p>
          <a:p>
            <a:r>
              <a:rPr lang="en-US" sz="2800" b="1" dirty="0"/>
              <a:t>The therapist’s training and educational background;</a:t>
            </a:r>
          </a:p>
          <a:p>
            <a:r>
              <a:rPr lang="en-US" sz="2800" b="1" dirty="0"/>
              <a:t>Information about how therapy works;</a:t>
            </a:r>
          </a:p>
          <a:p>
            <a:r>
              <a:rPr lang="en-US" sz="2800" b="1" dirty="0"/>
              <a:t>Boundary conditions of the treatment;</a:t>
            </a:r>
          </a:p>
          <a:p>
            <a:r>
              <a:rPr lang="en-US" sz="2800" b="1" dirty="0"/>
              <a:t>Serious health issues in the therapist.</a:t>
            </a:r>
          </a:p>
        </p:txBody>
      </p:sp>
    </p:spTree>
    <p:extLst>
      <p:ext uri="{BB962C8B-B14F-4D97-AF65-F5344CB8AC3E}">
        <p14:creationId xmlns:p14="http://schemas.microsoft.com/office/powerpoint/2010/main" val="878959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4BF7F-68FF-4349-BA73-BB8FB2D95C94}"/>
              </a:ext>
            </a:extLst>
          </p:cNvPr>
          <p:cNvSpPr>
            <a:spLocks noGrp="1"/>
          </p:cNvSpPr>
          <p:nvPr>
            <p:ph type="title"/>
          </p:nvPr>
        </p:nvSpPr>
        <p:spPr>
          <a:xfrm>
            <a:off x="1484311" y="1"/>
            <a:ext cx="10018713" cy="1696278"/>
          </a:xfrm>
        </p:spPr>
        <p:txBody>
          <a:bodyPr>
            <a:normAutofit/>
          </a:bodyPr>
          <a:lstStyle/>
          <a:p>
            <a:pPr algn="ctr"/>
            <a:r>
              <a:rPr lang="en-US" sz="4400" b="1" dirty="0">
                <a:solidFill>
                  <a:srgbClr val="0070C0"/>
                </a:solidFill>
              </a:rPr>
              <a:t>Ethical dilemmas involving </a:t>
            </a:r>
            <a:br>
              <a:rPr lang="en-US" sz="4400" b="1" dirty="0">
                <a:solidFill>
                  <a:srgbClr val="0070C0"/>
                </a:solidFill>
              </a:rPr>
            </a:br>
            <a:r>
              <a:rPr lang="en-US" sz="4400" b="1" dirty="0">
                <a:solidFill>
                  <a:srgbClr val="0070C0"/>
                </a:solidFill>
              </a:rPr>
              <a:t>the community’s best interest</a:t>
            </a:r>
          </a:p>
        </p:txBody>
      </p:sp>
      <p:sp>
        <p:nvSpPr>
          <p:cNvPr id="3" name="Content Placeholder 2">
            <a:extLst>
              <a:ext uri="{FF2B5EF4-FFF2-40B4-BE49-F238E27FC236}">
                <a16:creationId xmlns:a16="http://schemas.microsoft.com/office/drawing/2014/main" id="{7FA70798-FB69-4522-9D5D-EEE17E8D4F7E}"/>
              </a:ext>
            </a:extLst>
          </p:cNvPr>
          <p:cNvSpPr>
            <a:spLocks noGrp="1"/>
          </p:cNvSpPr>
          <p:nvPr>
            <p:ph idx="1"/>
          </p:nvPr>
        </p:nvSpPr>
        <p:spPr>
          <a:xfrm>
            <a:off x="2994991" y="2447365"/>
            <a:ext cx="8508032" cy="3343836"/>
          </a:xfrm>
        </p:spPr>
        <p:txBody>
          <a:bodyPr>
            <a:normAutofit/>
          </a:bodyPr>
          <a:lstStyle/>
          <a:p>
            <a:r>
              <a:rPr lang="en-US" sz="3200" b="1" dirty="0"/>
              <a:t>Requests for the therapist’s practical help or advocacy;</a:t>
            </a:r>
          </a:p>
          <a:p>
            <a:r>
              <a:rPr lang="en-US" sz="3200" b="1" dirty="0"/>
              <a:t>Risk management for therapists and supervisors;</a:t>
            </a:r>
          </a:p>
          <a:p>
            <a:r>
              <a:rPr lang="en-US" sz="3200" b="1" dirty="0"/>
              <a:t>Evaluation of trainees;</a:t>
            </a:r>
          </a:p>
          <a:p>
            <a:r>
              <a:rPr lang="en-US" sz="3200" b="1" dirty="0"/>
              <a:t>Gatekeeping.</a:t>
            </a:r>
          </a:p>
        </p:txBody>
      </p:sp>
    </p:spTree>
    <p:extLst>
      <p:ext uri="{BB962C8B-B14F-4D97-AF65-F5344CB8AC3E}">
        <p14:creationId xmlns:p14="http://schemas.microsoft.com/office/powerpoint/2010/main" val="4057159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F6D77-5514-46C0-9B92-31F1CB17C6C2}"/>
              </a:ext>
            </a:extLst>
          </p:cNvPr>
          <p:cNvSpPr>
            <a:spLocks noGrp="1"/>
          </p:cNvSpPr>
          <p:nvPr>
            <p:ph type="title"/>
          </p:nvPr>
        </p:nvSpPr>
        <p:spPr>
          <a:xfrm>
            <a:off x="1484311" y="225288"/>
            <a:ext cx="10018713" cy="1630016"/>
          </a:xfrm>
        </p:spPr>
        <p:txBody>
          <a:bodyPr>
            <a:normAutofit/>
          </a:bodyPr>
          <a:lstStyle/>
          <a:p>
            <a:pPr algn="ctr"/>
            <a:r>
              <a:rPr lang="en-US" sz="4400" b="1" dirty="0">
                <a:solidFill>
                  <a:srgbClr val="0070C0"/>
                </a:solidFill>
              </a:rPr>
              <a:t>Ethical dilemmas involving</a:t>
            </a:r>
            <a:br>
              <a:rPr lang="en-US" sz="4400" b="1" dirty="0">
                <a:solidFill>
                  <a:srgbClr val="0070C0"/>
                </a:solidFill>
              </a:rPr>
            </a:br>
            <a:r>
              <a:rPr lang="en-US" sz="4400" b="1" dirty="0">
                <a:solidFill>
                  <a:srgbClr val="0070C0"/>
                </a:solidFill>
              </a:rPr>
              <a:t>the therapist’s best interests</a:t>
            </a:r>
          </a:p>
        </p:txBody>
      </p:sp>
      <p:sp>
        <p:nvSpPr>
          <p:cNvPr id="3" name="Content Placeholder 2">
            <a:extLst>
              <a:ext uri="{FF2B5EF4-FFF2-40B4-BE49-F238E27FC236}">
                <a16:creationId xmlns:a16="http://schemas.microsoft.com/office/drawing/2014/main" id="{F6952163-7010-442C-8579-D8158EEF6C74}"/>
              </a:ext>
            </a:extLst>
          </p:cNvPr>
          <p:cNvSpPr>
            <a:spLocks noGrp="1"/>
          </p:cNvSpPr>
          <p:nvPr>
            <p:ph idx="1"/>
          </p:nvPr>
        </p:nvSpPr>
        <p:spPr>
          <a:xfrm>
            <a:off x="2464904" y="2770093"/>
            <a:ext cx="9038119" cy="3021107"/>
          </a:xfrm>
        </p:spPr>
        <p:txBody>
          <a:bodyPr>
            <a:normAutofit/>
          </a:bodyPr>
          <a:lstStyle/>
          <a:p>
            <a:r>
              <a:rPr lang="en-US" sz="3200" b="1" dirty="0"/>
              <a:t>The therapist’s right to insist on the conditions under which psychotherapy can realistically and safely take place;</a:t>
            </a:r>
          </a:p>
          <a:p>
            <a:r>
              <a:rPr lang="en-US" sz="3200" b="1" dirty="0"/>
              <a:t>The therapist’s right to a degree of privacy;</a:t>
            </a:r>
          </a:p>
          <a:p>
            <a:r>
              <a:rPr lang="en-US" sz="3200" b="1" dirty="0"/>
              <a:t>The therapist’s right to a healthy environment.</a:t>
            </a:r>
          </a:p>
        </p:txBody>
      </p:sp>
    </p:spTree>
    <p:extLst>
      <p:ext uri="{BB962C8B-B14F-4D97-AF65-F5344CB8AC3E}">
        <p14:creationId xmlns:p14="http://schemas.microsoft.com/office/powerpoint/2010/main" val="1278766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FCCCE-F265-4630-9C71-02CD19C63941}"/>
              </a:ext>
            </a:extLst>
          </p:cNvPr>
          <p:cNvSpPr>
            <a:spLocks noGrp="1"/>
          </p:cNvSpPr>
          <p:nvPr>
            <p:ph type="title"/>
          </p:nvPr>
        </p:nvSpPr>
        <p:spPr>
          <a:xfrm>
            <a:off x="1484311" y="278297"/>
            <a:ext cx="10018713" cy="1577008"/>
          </a:xfrm>
        </p:spPr>
        <p:txBody>
          <a:bodyPr>
            <a:normAutofit/>
          </a:bodyPr>
          <a:lstStyle/>
          <a:p>
            <a:pPr algn="ctr"/>
            <a:r>
              <a:rPr lang="en-US" sz="4800" b="1" dirty="0">
                <a:solidFill>
                  <a:srgbClr val="0070C0"/>
                </a:solidFill>
              </a:rPr>
              <a:t>Exemplifying ethical practice</a:t>
            </a:r>
          </a:p>
        </p:txBody>
      </p:sp>
      <p:sp>
        <p:nvSpPr>
          <p:cNvPr id="3" name="Content Placeholder 2">
            <a:extLst>
              <a:ext uri="{FF2B5EF4-FFF2-40B4-BE49-F238E27FC236}">
                <a16:creationId xmlns:a16="http://schemas.microsoft.com/office/drawing/2014/main" id="{24E32815-643A-4993-9A95-2ADF49F28674}"/>
              </a:ext>
            </a:extLst>
          </p:cNvPr>
          <p:cNvSpPr>
            <a:spLocks noGrp="1"/>
          </p:cNvSpPr>
          <p:nvPr>
            <p:ph idx="1"/>
          </p:nvPr>
        </p:nvSpPr>
        <p:spPr>
          <a:xfrm>
            <a:off x="1484310" y="1987827"/>
            <a:ext cx="10018713" cy="3803374"/>
          </a:xfrm>
        </p:spPr>
        <p:txBody>
          <a:bodyPr/>
          <a:lstStyle/>
          <a:p>
            <a:r>
              <a:rPr lang="en-US" b="1" dirty="0"/>
              <a:t>Empirical data show that trainees often perceive some supervisors to be less than ethical (e.g., January, Meyerson, Reddy, Docherty, &amp; </a:t>
            </a:r>
            <a:r>
              <a:rPr lang="en-US" b="1" dirty="0" err="1"/>
              <a:t>Klonhoff</a:t>
            </a:r>
            <a:r>
              <a:rPr lang="en-US" b="1" dirty="0"/>
              <a:t>, 2014).</a:t>
            </a:r>
          </a:p>
          <a:p>
            <a:r>
              <a:rPr lang="en-US" b="1" dirty="0"/>
              <a:t>Empirical literature on self-disclosure by therapists in training reveals that perceived ethical misconduct by supervisors is a primary cause of supervisees’ reluctance to be open with supervisors (e.g., </a:t>
            </a:r>
            <a:r>
              <a:rPr lang="en-US" b="1" dirty="0" err="1"/>
              <a:t>Mehr</a:t>
            </a:r>
            <a:r>
              <a:rPr lang="en-US" b="1" dirty="0"/>
              <a:t> et al., 2015).</a:t>
            </a:r>
          </a:p>
        </p:txBody>
      </p:sp>
    </p:spTree>
    <p:extLst>
      <p:ext uri="{BB962C8B-B14F-4D97-AF65-F5344CB8AC3E}">
        <p14:creationId xmlns:p14="http://schemas.microsoft.com/office/powerpoint/2010/main" val="26625293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84173-B89C-4480-91AB-2538BF74565A}"/>
              </a:ext>
            </a:extLst>
          </p:cNvPr>
          <p:cNvSpPr>
            <a:spLocks noGrp="1"/>
          </p:cNvSpPr>
          <p:nvPr>
            <p:ph type="title"/>
          </p:nvPr>
        </p:nvSpPr>
        <p:spPr>
          <a:xfrm>
            <a:off x="1484311" y="198783"/>
            <a:ext cx="10018713" cy="887895"/>
          </a:xfrm>
        </p:spPr>
        <p:txBody>
          <a:bodyPr/>
          <a:lstStyle/>
          <a:p>
            <a:pPr algn="ctr"/>
            <a:r>
              <a:rPr lang="en-US" b="1" dirty="0"/>
              <a:t>Supervision in psychoanalytic institutes</a:t>
            </a:r>
          </a:p>
        </p:txBody>
      </p:sp>
      <p:sp>
        <p:nvSpPr>
          <p:cNvPr id="3" name="Content Placeholder 2">
            <a:extLst>
              <a:ext uri="{FF2B5EF4-FFF2-40B4-BE49-F238E27FC236}">
                <a16:creationId xmlns:a16="http://schemas.microsoft.com/office/drawing/2014/main" id="{0C40671B-1907-4669-85A4-F03568CECCCE}"/>
              </a:ext>
            </a:extLst>
          </p:cNvPr>
          <p:cNvSpPr>
            <a:spLocks noGrp="1"/>
          </p:cNvSpPr>
          <p:nvPr>
            <p:ph idx="1"/>
          </p:nvPr>
        </p:nvSpPr>
        <p:spPr>
          <a:xfrm>
            <a:off x="1351722" y="1389529"/>
            <a:ext cx="10151301" cy="5051028"/>
          </a:xfrm>
        </p:spPr>
        <p:txBody>
          <a:bodyPr>
            <a:normAutofit lnSpcReduction="10000"/>
          </a:bodyPr>
          <a:lstStyle/>
          <a:p>
            <a:r>
              <a:rPr lang="en-US" b="1" dirty="0">
                <a:solidFill>
                  <a:srgbClr val="FF0000"/>
                </a:solidFill>
              </a:rPr>
              <a:t>An email from a friend (p. 133):</a:t>
            </a:r>
          </a:p>
          <a:p>
            <a:r>
              <a:rPr lang="en-US" b="1" dirty="0">
                <a:solidFill>
                  <a:srgbClr val="0070C0"/>
                </a:solidFill>
              </a:rPr>
              <a:t>“I think there are differences between supervising candidates and supervising individuals in the community. With candidates, there are lots of institutional dynamics and multiple relationships at play. A supervisee is not a patient, but there are transferences and vulnerabilities and power differences. I often find myself wondering if it is a betrayal of the supervisory relationship to talk to a colleague who knows the supervisee about some challenge I’m having or even some way I am impressed with the supervisee. And yet, the supervisory relationship can be so complex and confusing, and the terrain so not well laid out educationally, that I feel especially in need of consultation with colleagues I respect. Like most of us, I’ve had many years of supervision on working with patients but almost none on supervising.”</a:t>
            </a:r>
          </a:p>
        </p:txBody>
      </p:sp>
    </p:spTree>
    <p:extLst>
      <p:ext uri="{BB962C8B-B14F-4D97-AF65-F5344CB8AC3E}">
        <p14:creationId xmlns:p14="http://schemas.microsoft.com/office/powerpoint/2010/main" val="39305251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8AD1F-584B-442F-B6FD-ED7C6E8DF33B}"/>
              </a:ext>
            </a:extLst>
          </p:cNvPr>
          <p:cNvSpPr>
            <a:spLocks noGrp="1"/>
          </p:cNvSpPr>
          <p:nvPr>
            <p:ph type="title"/>
          </p:nvPr>
        </p:nvSpPr>
        <p:spPr>
          <a:xfrm>
            <a:off x="1484311" y="145774"/>
            <a:ext cx="10018713" cy="1166191"/>
          </a:xfrm>
        </p:spPr>
        <p:txBody>
          <a:bodyPr/>
          <a:lstStyle/>
          <a:p>
            <a:pPr algn="ctr"/>
            <a:r>
              <a:rPr lang="en-US" b="1" dirty="0"/>
              <a:t>Relevant issues</a:t>
            </a:r>
          </a:p>
        </p:txBody>
      </p:sp>
      <p:sp>
        <p:nvSpPr>
          <p:cNvPr id="3" name="Content Placeholder 2">
            <a:extLst>
              <a:ext uri="{FF2B5EF4-FFF2-40B4-BE49-F238E27FC236}">
                <a16:creationId xmlns:a16="http://schemas.microsoft.com/office/drawing/2014/main" id="{BE1AE945-59AA-4DAB-A59F-A4B8D8384F04}"/>
              </a:ext>
            </a:extLst>
          </p:cNvPr>
          <p:cNvSpPr>
            <a:spLocks noGrp="1"/>
          </p:cNvSpPr>
          <p:nvPr>
            <p:ph idx="1"/>
          </p:nvPr>
        </p:nvSpPr>
        <p:spPr>
          <a:xfrm>
            <a:off x="1484310" y="1577009"/>
            <a:ext cx="10018713" cy="4691269"/>
          </a:xfrm>
        </p:spPr>
        <p:txBody>
          <a:bodyPr/>
          <a:lstStyle/>
          <a:p>
            <a:r>
              <a:rPr lang="en-US" b="1" dirty="0">
                <a:solidFill>
                  <a:srgbClr val="0070C0"/>
                </a:solidFill>
              </a:rPr>
              <a:t>Overt and covert institutional pressures influencing supervision;</a:t>
            </a:r>
          </a:p>
          <a:p>
            <a:r>
              <a:rPr lang="en-US" b="1" dirty="0">
                <a:solidFill>
                  <a:srgbClr val="0070C0"/>
                </a:solidFill>
              </a:rPr>
              <a:t>Group dynamics germane to supervising in psychoanalytic institutes;</a:t>
            </a:r>
          </a:p>
          <a:p>
            <a:r>
              <a:rPr lang="en-US" b="1" dirty="0">
                <a:solidFill>
                  <a:srgbClr val="0070C0"/>
                </a:solidFill>
              </a:rPr>
              <a:t>Supervisory transferences, </a:t>
            </a:r>
            <a:r>
              <a:rPr lang="en-US" b="1" dirty="0" err="1">
                <a:solidFill>
                  <a:srgbClr val="0070C0"/>
                </a:solidFill>
              </a:rPr>
              <a:t>countertransferences</a:t>
            </a:r>
            <a:r>
              <a:rPr lang="en-US" b="1" dirty="0">
                <a:solidFill>
                  <a:srgbClr val="0070C0"/>
                </a:solidFill>
              </a:rPr>
              <a:t>, and enactments;</a:t>
            </a:r>
          </a:p>
          <a:p>
            <a:r>
              <a:rPr lang="en-US" b="1" dirty="0">
                <a:solidFill>
                  <a:srgbClr val="0070C0"/>
                </a:solidFill>
              </a:rPr>
              <a:t>Boundary issues generally and confidentiality issues specifically;</a:t>
            </a:r>
          </a:p>
          <a:p>
            <a:r>
              <a:rPr lang="en-US" b="1" dirty="0">
                <a:solidFill>
                  <a:srgbClr val="0070C0"/>
                </a:solidFill>
              </a:rPr>
              <a:t>Impacts on supervision of ill-defined evaluation criteria;</a:t>
            </a:r>
          </a:p>
          <a:p>
            <a:r>
              <a:rPr lang="en-US" b="1" dirty="0">
                <a:solidFill>
                  <a:srgbClr val="0070C0"/>
                </a:solidFill>
              </a:rPr>
              <a:t>Need for research and training on institute supervision;</a:t>
            </a:r>
          </a:p>
          <a:p>
            <a:r>
              <a:rPr lang="en-US" b="1" dirty="0">
                <a:solidFill>
                  <a:srgbClr val="0070C0"/>
                </a:solidFill>
              </a:rPr>
              <a:t>A tension between gratifications and challenges/complications.</a:t>
            </a:r>
          </a:p>
        </p:txBody>
      </p:sp>
    </p:spTree>
    <p:extLst>
      <p:ext uri="{BB962C8B-B14F-4D97-AF65-F5344CB8AC3E}">
        <p14:creationId xmlns:p14="http://schemas.microsoft.com/office/powerpoint/2010/main" val="585178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BDAA8-B113-41CF-8E2C-D0A1D376F5C7}"/>
              </a:ext>
            </a:extLst>
          </p:cNvPr>
          <p:cNvSpPr>
            <a:spLocks noGrp="1"/>
          </p:cNvSpPr>
          <p:nvPr>
            <p:ph type="title"/>
          </p:nvPr>
        </p:nvSpPr>
        <p:spPr>
          <a:xfrm>
            <a:off x="1484311" y="0"/>
            <a:ext cx="10018713" cy="1762539"/>
          </a:xfrm>
        </p:spPr>
        <p:txBody>
          <a:bodyPr/>
          <a:lstStyle/>
          <a:p>
            <a:pPr algn="ctr"/>
            <a:r>
              <a:rPr lang="en-US" b="1" dirty="0"/>
              <a:t>Some gratifications of supervising in psychoanalytic training institutes</a:t>
            </a:r>
          </a:p>
        </p:txBody>
      </p:sp>
      <p:sp>
        <p:nvSpPr>
          <p:cNvPr id="3" name="Content Placeholder 2">
            <a:extLst>
              <a:ext uri="{FF2B5EF4-FFF2-40B4-BE49-F238E27FC236}">
                <a16:creationId xmlns:a16="http://schemas.microsoft.com/office/drawing/2014/main" id="{E7523A7E-AAAD-4684-B635-6954760638F8}"/>
              </a:ext>
            </a:extLst>
          </p:cNvPr>
          <p:cNvSpPr>
            <a:spLocks noGrp="1"/>
          </p:cNvSpPr>
          <p:nvPr>
            <p:ph idx="1"/>
          </p:nvPr>
        </p:nvSpPr>
        <p:spPr>
          <a:xfrm>
            <a:off x="1762539" y="1762538"/>
            <a:ext cx="9740484" cy="5095461"/>
          </a:xfrm>
        </p:spPr>
        <p:txBody>
          <a:bodyPr>
            <a:normAutofit lnSpcReduction="10000"/>
          </a:bodyPr>
          <a:lstStyle/>
          <a:p>
            <a:r>
              <a:rPr lang="en-US" b="1" dirty="0">
                <a:solidFill>
                  <a:srgbClr val="0070C0"/>
                </a:solidFill>
              </a:rPr>
              <a:t>Candidates are highly motivated and have prior training in psychotherapy; they are grown-ups.</a:t>
            </a:r>
          </a:p>
          <a:p>
            <a:r>
              <a:rPr lang="en-US" b="1" dirty="0">
                <a:solidFill>
                  <a:srgbClr val="0070C0"/>
                </a:solidFill>
              </a:rPr>
              <a:t>They tend to be curious, open to learning, and more broadly educated than trainees at the graduate rather than the post-graduate level.</a:t>
            </a:r>
          </a:p>
          <a:p>
            <a:r>
              <a:rPr lang="en-US" b="1" dirty="0">
                <a:solidFill>
                  <a:srgbClr val="0070C0"/>
                </a:solidFill>
              </a:rPr>
              <a:t>Because they are already colleagues, a collegial supervisory alliance is relatively easy to establish; they are also future colleagues with whom one naturally looks forward to a long connection;</a:t>
            </a:r>
          </a:p>
          <a:p>
            <a:r>
              <a:rPr lang="en-US" b="1" dirty="0">
                <a:solidFill>
                  <a:srgbClr val="0070C0"/>
                </a:solidFill>
              </a:rPr>
              <a:t>They have had, and/or are having, a personal psychoanalysis, making them more self-understanding, less defensive, and more curious about their emotional reactions and enactments than people who have not had therapy.</a:t>
            </a:r>
          </a:p>
          <a:p>
            <a:endParaRPr lang="en-US" dirty="0"/>
          </a:p>
        </p:txBody>
      </p:sp>
    </p:spTree>
    <p:extLst>
      <p:ext uri="{BB962C8B-B14F-4D97-AF65-F5344CB8AC3E}">
        <p14:creationId xmlns:p14="http://schemas.microsoft.com/office/powerpoint/2010/main" val="526419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58279-596D-4994-A071-5571F3830414}"/>
              </a:ext>
            </a:extLst>
          </p:cNvPr>
          <p:cNvSpPr>
            <a:spLocks noGrp="1"/>
          </p:cNvSpPr>
          <p:nvPr>
            <p:ph type="title"/>
          </p:nvPr>
        </p:nvSpPr>
        <p:spPr>
          <a:xfrm>
            <a:off x="1484311" y="165653"/>
            <a:ext cx="10018713" cy="1477618"/>
          </a:xfrm>
        </p:spPr>
        <p:txBody>
          <a:bodyPr/>
          <a:lstStyle/>
          <a:p>
            <a:pPr algn="ctr"/>
            <a:r>
              <a:rPr lang="en-US" b="1" dirty="0"/>
              <a:t>Some challenges to supervising in psychoanalytic institutes</a:t>
            </a:r>
          </a:p>
        </p:txBody>
      </p:sp>
      <p:sp>
        <p:nvSpPr>
          <p:cNvPr id="3" name="Content Placeholder 2">
            <a:extLst>
              <a:ext uri="{FF2B5EF4-FFF2-40B4-BE49-F238E27FC236}">
                <a16:creationId xmlns:a16="http://schemas.microsoft.com/office/drawing/2014/main" id="{D34A492C-2E53-4179-A3BD-083E3D6069A7}"/>
              </a:ext>
            </a:extLst>
          </p:cNvPr>
          <p:cNvSpPr>
            <a:spLocks noGrp="1"/>
          </p:cNvSpPr>
          <p:nvPr>
            <p:ph idx="1"/>
          </p:nvPr>
        </p:nvSpPr>
        <p:spPr>
          <a:xfrm>
            <a:off x="1921565" y="1891553"/>
            <a:ext cx="9581458" cy="4800795"/>
          </a:xfrm>
        </p:spPr>
        <p:txBody>
          <a:bodyPr>
            <a:normAutofit fontScale="92500" lnSpcReduction="10000"/>
          </a:bodyPr>
          <a:lstStyle/>
          <a:p>
            <a:r>
              <a:rPr lang="en-US" b="1" dirty="0">
                <a:solidFill>
                  <a:srgbClr val="0070C0"/>
                </a:solidFill>
              </a:rPr>
              <a:t>Even though candidates are already therapists, they can feel the anxieties of a rank beginner when learning how to function as a psychoanalyst;</a:t>
            </a:r>
          </a:p>
          <a:p>
            <a:r>
              <a:rPr lang="en-US" b="1" dirty="0">
                <a:solidFill>
                  <a:srgbClr val="0070C0"/>
                </a:solidFill>
              </a:rPr>
              <a:t>Despite the fact that they are mature adults, they may be in phases of their personal psychoanalytic treatments that involve the activation of intense, affectively saturated self-states;</a:t>
            </a:r>
          </a:p>
          <a:p>
            <a:r>
              <a:rPr lang="en-US" b="1" dirty="0">
                <a:solidFill>
                  <a:srgbClr val="0070C0"/>
                </a:solidFill>
              </a:rPr>
              <a:t>All groups are characterized by tendencies toward regression (</a:t>
            </a:r>
            <a:r>
              <a:rPr lang="en-US" b="1" dirty="0"/>
              <a:t>W. R. </a:t>
            </a:r>
            <a:r>
              <a:rPr lang="en-US" b="1" dirty="0" err="1"/>
              <a:t>Bion</a:t>
            </a:r>
            <a:r>
              <a:rPr lang="en-US" b="1" dirty="0"/>
              <a:t>, 1961, </a:t>
            </a:r>
            <a:r>
              <a:rPr lang="en-US" b="1" i="1" dirty="0"/>
              <a:t>Experiences in Groups</a:t>
            </a:r>
            <a:r>
              <a:rPr lang="en-US" b="1" dirty="0">
                <a:solidFill>
                  <a:srgbClr val="0070C0"/>
                </a:solidFill>
              </a:rPr>
              <a:t>).</a:t>
            </a:r>
          </a:p>
          <a:p>
            <a:r>
              <a:rPr lang="en-US" b="1" dirty="0">
                <a:solidFill>
                  <a:srgbClr val="0070C0"/>
                </a:solidFill>
              </a:rPr>
              <a:t>Because the dyadic situation in individual psychoanalysis pulls for parental transferences rather than transferences to siblings, unconscious or unformulated sibling dynamics may be  acted out in institutes – not only by candidates but also by faculty members and supervisors.</a:t>
            </a:r>
          </a:p>
        </p:txBody>
      </p:sp>
    </p:spTree>
    <p:extLst>
      <p:ext uri="{BB962C8B-B14F-4D97-AF65-F5344CB8AC3E}">
        <p14:creationId xmlns:p14="http://schemas.microsoft.com/office/powerpoint/2010/main" val="1270061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B5D1E-AB48-47E4-9877-EF9F24F33F75}"/>
              </a:ext>
            </a:extLst>
          </p:cNvPr>
          <p:cNvSpPr>
            <a:spLocks noGrp="1"/>
          </p:cNvSpPr>
          <p:nvPr>
            <p:ph type="title"/>
          </p:nvPr>
        </p:nvSpPr>
        <p:spPr>
          <a:xfrm>
            <a:off x="1484311" y="145774"/>
            <a:ext cx="10018713" cy="1272209"/>
          </a:xfrm>
        </p:spPr>
        <p:txBody>
          <a:bodyPr/>
          <a:lstStyle/>
          <a:p>
            <a:pPr algn="ctr"/>
            <a:r>
              <a:rPr lang="en-US" b="1" dirty="0">
                <a:solidFill>
                  <a:srgbClr val="0070C0"/>
                </a:solidFill>
              </a:rPr>
              <a:t>Why I wrote this book:</a:t>
            </a:r>
          </a:p>
        </p:txBody>
      </p:sp>
      <p:sp>
        <p:nvSpPr>
          <p:cNvPr id="3" name="Content Placeholder 2">
            <a:extLst>
              <a:ext uri="{FF2B5EF4-FFF2-40B4-BE49-F238E27FC236}">
                <a16:creationId xmlns:a16="http://schemas.microsoft.com/office/drawing/2014/main" id="{923AF5CD-378A-4277-A78F-2030C5C63FB2}"/>
              </a:ext>
            </a:extLst>
          </p:cNvPr>
          <p:cNvSpPr>
            <a:spLocks noGrp="1"/>
          </p:cNvSpPr>
          <p:nvPr>
            <p:ph idx="1"/>
          </p:nvPr>
        </p:nvSpPr>
        <p:spPr>
          <a:xfrm>
            <a:off x="1484310" y="1801906"/>
            <a:ext cx="10018713" cy="3989294"/>
          </a:xfrm>
        </p:spPr>
        <p:txBody>
          <a:bodyPr>
            <a:normAutofit lnSpcReduction="10000"/>
          </a:bodyPr>
          <a:lstStyle/>
          <a:p>
            <a:r>
              <a:rPr lang="en-US" b="1" dirty="0"/>
              <a:t>In response to the need for an integrative text on supervision from a psychoanalytic perspective;</a:t>
            </a:r>
          </a:p>
          <a:p>
            <a:r>
              <a:rPr lang="en-US" b="1" dirty="0"/>
              <a:t>In response to pressures on training programs to provide training in clinical supervision;</a:t>
            </a:r>
          </a:p>
          <a:p>
            <a:r>
              <a:rPr lang="en-US" b="1" dirty="0"/>
              <a:t>As a counteractive to what I see as an overemphasis on skills-training and focus on technique without the contextualization of technique within a broader educational and professional developmental focus.</a:t>
            </a:r>
          </a:p>
          <a:p>
            <a:r>
              <a:rPr lang="en-US" b="1" dirty="0"/>
              <a:t>Because my own experiences as supervisor and consultant are unusually diverse and extensive.</a:t>
            </a:r>
          </a:p>
        </p:txBody>
      </p:sp>
    </p:spTree>
    <p:extLst>
      <p:ext uri="{BB962C8B-B14F-4D97-AF65-F5344CB8AC3E}">
        <p14:creationId xmlns:p14="http://schemas.microsoft.com/office/powerpoint/2010/main" val="269587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5E2EE-17E7-40E8-AE50-E376467E9FC2}"/>
              </a:ext>
            </a:extLst>
          </p:cNvPr>
          <p:cNvSpPr>
            <a:spLocks noGrp="1"/>
          </p:cNvSpPr>
          <p:nvPr>
            <p:ph type="title"/>
          </p:nvPr>
        </p:nvSpPr>
        <p:spPr>
          <a:xfrm>
            <a:off x="1484309" y="278296"/>
            <a:ext cx="10018713" cy="1484243"/>
          </a:xfrm>
        </p:spPr>
        <p:txBody>
          <a:bodyPr/>
          <a:lstStyle/>
          <a:p>
            <a:pPr algn="ctr"/>
            <a:r>
              <a:rPr lang="en-US" b="1" dirty="0"/>
              <a:t>Issues of psychoanalytic identity</a:t>
            </a:r>
          </a:p>
        </p:txBody>
      </p:sp>
      <p:sp>
        <p:nvSpPr>
          <p:cNvPr id="3" name="Content Placeholder 2">
            <a:extLst>
              <a:ext uri="{FF2B5EF4-FFF2-40B4-BE49-F238E27FC236}">
                <a16:creationId xmlns:a16="http://schemas.microsoft.com/office/drawing/2014/main" id="{56B692FA-60F4-44E1-A069-7BD23DA86AB0}"/>
              </a:ext>
            </a:extLst>
          </p:cNvPr>
          <p:cNvSpPr>
            <a:spLocks noGrp="1"/>
          </p:cNvSpPr>
          <p:nvPr>
            <p:ph idx="1"/>
          </p:nvPr>
        </p:nvSpPr>
        <p:spPr>
          <a:xfrm>
            <a:off x="1789043" y="2196353"/>
            <a:ext cx="9713980" cy="4283960"/>
          </a:xfrm>
        </p:spPr>
        <p:txBody>
          <a:bodyPr>
            <a:normAutofit/>
          </a:bodyPr>
          <a:lstStyle/>
          <a:p>
            <a:r>
              <a:rPr lang="en-US" sz="3200" b="1" dirty="0">
                <a:solidFill>
                  <a:srgbClr val="0070C0"/>
                </a:solidFill>
              </a:rPr>
              <a:t>People attracted to psychoanalytic training tend to have found that a particular theoretical orientation speaks to them;</a:t>
            </a:r>
          </a:p>
          <a:p>
            <a:r>
              <a:rPr lang="en-US" sz="3200" b="1" dirty="0">
                <a:solidFill>
                  <a:srgbClr val="0070C0"/>
                </a:solidFill>
              </a:rPr>
              <a:t>They tend to have powerful identifications with supervisors and personal therapists;</a:t>
            </a:r>
          </a:p>
          <a:p>
            <a:r>
              <a:rPr lang="en-US" sz="3200" b="1" dirty="0">
                <a:solidFill>
                  <a:srgbClr val="0070C0"/>
                </a:solidFill>
              </a:rPr>
              <a:t>They need to integrate various psychoanalytic perspectives with their prior identifications.</a:t>
            </a:r>
          </a:p>
        </p:txBody>
      </p:sp>
    </p:spTree>
    <p:extLst>
      <p:ext uri="{BB962C8B-B14F-4D97-AF65-F5344CB8AC3E}">
        <p14:creationId xmlns:p14="http://schemas.microsoft.com/office/powerpoint/2010/main" val="2014205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7C8A7-9040-F83E-EF32-08CEF037B463}"/>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Some problematic styles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of psychoanalytic supervision</a:t>
            </a:r>
          </a:p>
        </p:txBody>
      </p:sp>
      <p:sp>
        <p:nvSpPr>
          <p:cNvPr id="3" name="Content Placeholder 2">
            <a:extLst>
              <a:ext uri="{FF2B5EF4-FFF2-40B4-BE49-F238E27FC236}">
                <a16:creationId xmlns:a16="http://schemas.microsoft.com/office/drawing/2014/main" id="{782597BA-1ACD-978A-6D0E-10C010C3F561}"/>
              </a:ext>
            </a:extLst>
          </p:cNvPr>
          <p:cNvSpPr>
            <a:spLocks noGrp="1"/>
          </p:cNvSpPr>
          <p:nvPr>
            <p:ph idx="1"/>
          </p:nvPr>
        </p:nvSpPr>
        <p:spPr>
          <a:xfrm>
            <a:off x="838200" y="1559859"/>
            <a:ext cx="10515600" cy="5190565"/>
          </a:xfrm>
        </p:spPr>
        <p:txBody>
          <a:bodyPr>
            <a:normAutofit fontScale="85000" lnSpcReduction="20000"/>
          </a:bodyPr>
          <a:lstStyle/>
          <a:p>
            <a:endParaRPr lang="en-US" dirty="0"/>
          </a:p>
          <a:p>
            <a:r>
              <a:rPr lang="en-US" b="1" dirty="0">
                <a:solidFill>
                  <a:srgbClr val="FF0000"/>
                </a:solidFill>
              </a:rPr>
              <a:t>The Procrustean bed approach</a:t>
            </a:r>
            <a:r>
              <a:rPr lang="en-US" dirty="0"/>
              <a:t>: Encourage the supervisee to stretch or stuff the patient into the mentor’s idealized conception of analytic treatment whether or not it seems useful to the patient, and whether or not it seems intuitively resonant to the supervisee. </a:t>
            </a:r>
          </a:p>
          <a:p>
            <a:r>
              <a:rPr lang="en-US" b="1" dirty="0">
                <a:solidFill>
                  <a:srgbClr val="FF0000"/>
                </a:solidFill>
              </a:rPr>
              <a:t>The “Here’s what you should say” approach</a:t>
            </a:r>
            <a:r>
              <a:rPr lang="en-US" dirty="0"/>
              <a:t> that fails to take into account supervisees’ need to integrate technical interventions into their own personality so that they communicate them authentically.</a:t>
            </a:r>
          </a:p>
          <a:p>
            <a:r>
              <a:rPr lang="en-US" b="1" dirty="0">
                <a:solidFill>
                  <a:srgbClr val="FF0000"/>
                </a:solidFill>
              </a:rPr>
              <a:t>The supervisor-as-therapist approach</a:t>
            </a:r>
            <a:r>
              <a:rPr lang="en-US" dirty="0"/>
              <a:t>, in which the supervisee’s feelings are explored in detail in the absence of the supervisor’s conveying useful information and education.</a:t>
            </a:r>
          </a:p>
          <a:p>
            <a:r>
              <a:rPr lang="en-US" b="1" dirty="0">
                <a:solidFill>
                  <a:srgbClr val="FF0000"/>
                </a:solidFill>
              </a:rPr>
              <a:t>The supervisor-as-cheerleader approach</a:t>
            </a:r>
            <a:r>
              <a:rPr lang="en-US" dirty="0"/>
              <a:t>, in which the supervisor is so focused on positive feedback and support that the candidate is blind-sided by either later criticism or negative responses in patients.</a:t>
            </a:r>
          </a:p>
          <a:p>
            <a:r>
              <a:rPr lang="en-US" b="1" dirty="0">
                <a:solidFill>
                  <a:srgbClr val="FF0000"/>
                </a:solidFill>
              </a:rPr>
              <a:t>The supervisor-as-evangelist approach</a:t>
            </a:r>
            <a:r>
              <a:rPr lang="en-US" dirty="0"/>
              <a:t>, in which the mentor tries to recruit the supervisee into a particular theoretical camp, while devaluing adherents of other orientations.</a:t>
            </a:r>
          </a:p>
        </p:txBody>
      </p:sp>
    </p:spTree>
    <p:extLst>
      <p:ext uri="{BB962C8B-B14F-4D97-AF65-F5344CB8AC3E}">
        <p14:creationId xmlns:p14="http://schemas.microsoft.com/office/powerpoint/2010/main" val="16704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C8BAA-EA60-B858-6DDF-F3A2E1672409}"/>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Some positive approaches</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 to psychoanalytic supervision</a:t>
            </a:r>
          </a:p>
        </p:txBody>
      </p:sp>
      <p:sp>
        <p:nvSpPr>
          <p:cNvPr id="3" name="Content Placeholder 2">
            <a:extLst>
              <a:ext uri="{FF2B5EF4-FFF2-40B4-BE49-F238E27FC236}">
                <a16:creationId xmlns:a16="http://schemas.microsoft.com/office/drawing/2014/main" id="{459A8480-B08E-42F5-283A-49EE9D35F6DB}"/>
              </a:ext>
            </a:extLst>
          </p:cNvPr>
          <p:cNvSpPr>
            <a:spLocks noGrp="1"/>
          </p:cNvSpPr>
          <p:nvPr>
            <p:ph idx="1"/>
          </p:nvPr>
        </p:nvSpPr>
        <p:spPr>
          <a:xfrm>
            <a:off x="838200" y="2698375"/>
            <a:ext cx="10515600" cy="3478587"/>
          </a:xfrm>
        </p:spPr>
        <p:txBody>
          <a:bodyPr>
            <a:normAutofit lnSpcReduction="10000"/>
          </a:bodyPr>
          <a:lstStyle/>
          <a:p>
            <a:r>
              <a:rPr lang="en-US" b="1" dirty="0">
                <a:solidFill>
                  <a:srgbClr val="0070C0"/>
                </a:solidFill>
              </a:rPr>
              <a:t>Information on the relevance of the patient’s (and supervisee’s) individuality to the therapist’s technical choices;</a:t>
            </a:r>
          </a:p>
          <a:p>
            <a:r>
              <a:rPr lang="en-US" b="1" dirty="0">
                <a:solidFill>
                  <a:srgbClr val="0070C0"/>
                </a:solidFill>
              </a:rPr>
              <a:t>Exploration of countertransference and the parallel process;</a:t>
            </a:r>
          </a:p>
          <a:p>
            <a:r>
              <a:rPr lang="en-US" b="1" dirty="0">
                <a:solidFill>
                  <a:srgbClr val="0070C0"/>
                </a:solidFill>
              </a:rPr>
              <a:t>Supervisors’ exposure of their histories of problems and mistakes;</a:t>
            </a:r>
          </a:p>
          <a:p>
            <a:r>
              <a:rPr lang="en-US" b="1" dirty="0">
                <a:solidFill>
                  <a:srgbClr val="0070C0"/>
                </a:solidFill>
              </a:rPr>
              <a:t>Role-playing;</a:t>
            </a:r>
          </a:p>
          <a:p>
            <a:r>
              <a:rPr lang="en-US" b="1" dirty="0">
                <a:solidFill>
                  <a:srgbClr val="0070C0"/>
                </a:solidFill>
              </a:rPr>
              <a:t>Reading and discussing relevant literature that locates the supervisee in a community of people who have confronted similar issues.</a:t>
            </a:r>
          </a:p>
        </p:txBody>
      </p:sp>
    </p:spTree>
    <p:extLst>
      <p:ext uri="{BB962C8B-B14F-4D97-AF65-F5344CB8AC3E}">
        <p14:creationId xmlns:p14="http://schemas.microsoft.com/office/powerpoint/2010/main" val="12075035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1EB13-24F1-4367-809F-F5A51CA8F62C}"/>
              </a:ext>
            </a:extLst>
          </p:cNvPr>
          <p:cNvSpPr>
            <a:spLocks noGrp="1"/>
          </p:cNvSpPr>
          <p:nvPr>
            <p:ph type="title"/>
          </p:nvPr>
        </p:nvSpPr>
        <p:spPr>
          <a:xfrm>
            <a:off x="1484310" y="190500"/>
            <a:ext cx="10018713" cy="1752599"/>
          </a:xfrm>
        </p:spPr>
        <p:txBody>
          <a:bodyPr/>
          <a:lstStyle/>
          <a:p>
            <a:pPr algn="ctr"/>
            <a:r>
              <a:rPr lang="en-US" b="1" dirty="0"/>
              <a:t>Problematic consequences of </a:t>
            </a:r>
            <a:br>
              <a:rPr lang="en-US" b="1" dirty="0"/>
            </a:br>
            <a:r>
              <a:rPr lang="en-US" b="1" dirty="0"/>
              <a:t>idealization and devaluation</a:t>
            </a:r>
          </a:p>
        </p:txBody>
      </p:sp>
      <p:sp>
        <p:nvSpPr>
          <p:cNvPr id="3" name="Content Placeholder 2">
            <a:extLst>
              <a:ext uri="{FF2B5EF4-FFF2-40B4-BE49-F238E27FC236}">
                <a16:creationId xmlns:a16="http://schemas.microsoft.com/office/drawing/2014/main" id="{0240422D-ED9C-45B5-A0D0-E9934BBE55EE}"/>
              </a:ext>
            </a:extLst>
          </p:cNvPr>
          <p:cNvSpPr>
            <a:spLocks noGrp="1"/>
          </p:cNvSpPr>
          <p:nvPr>
            <p:ph idx="1"/>
          </p:nvPr>
        </p:nvSpPr>
        <p:spPr>
          <a:xfrm>
            <a:off x="1138518" y="2420471"/>
            <a:ext cx="10364505" cy="3861059"/>
          </a:xfrm>
        </p:spPr>
        <p:txBody>
          <a:bodyPr>
            <a:normAutofit/>
          </a:bodyPr>
          <a:lstStyle/>
          <a:p>
            <a:r>
              <a:rPr lang="en-US" b="1" dirty="0">
                <a:solidFill>
                  <a:srgbClr val="0070C0"/>
                </a:solidFill>
              </a:rPr>
              <a:t>Kohut’s understanding of our need to idealize during developmental transitions;</a:t>
            </a:r>
          </a:p>
          <a:p>
            <a:r>
              <a:rPr lang="en-US" b="1" dirty="0">
                <a:solidFill>
                  <a:srgbClr val="0070C0"/>
                </a:solidFill>
              </a:rPr>
              <a:t>Schafer’s comments on being a psychoanalyst “of one kind or another”;</a:t>
            </a:r>
          </a:p>
          <a:p>
            <a:r>
              <a:rPr lang="en-US" b="1" dirty="0">
                <a:solidFill>
                  <a:srgbClr val="0070C0"/>
                </a:solidFill>
              </a:rPr>
              <a:t>Occupational hazards resulting from a diet of idealization;</a:t>
            </a:r>
          </a:p>
          <a:p>
            <a:r>
              <a:rPr lang="en-US" b="1" dirty="0">
                <a:solidFill>
                  <a:srgbClr val="0070C0"/>
                </a:solidFill>
              </a:rPr>
              <a:t>Splitting the idealized from the devalued;</a:t>
            </a:r>
          </a:p>
          <a:p>
            <a:r>
              <a:rPr lang="en-US" b="1" dirty="0">
                <a:solidFill>
                  <a:srgbClr val="0070C0"/>
                </a:solidFill>
              </a:rPr>
              <a:t>Competitive fantasies: </a:t>
            </a:r>
            <a:r>
              <a:rPr lang="en-US" b="1" dirty="0" err="1">
                <a:solidFill>
                  <a:srgbClr val="0070C0"/>
                </a:solidFill>
              </a:rPr>
              <a:t>Kardiner’s</a:t>
            </a:r>
            <a:r>
              <a:rPr lang="en-US" b="1" dirty="0">
                <a:solidFill>
                  <a:srgbClr val="0070C0"/>
                </a:solidFill>
              </a:rPr>
              <a:t> story about Freud;</a:t>
            </a:r>
          </a:p>
          <a:p>
            <a:r>
              <a:rPr lang="en-US" b="1" dirty="0">
                <a:solidFill>
                  <a:srgbClr val="0070C0"/>
                </a:solidFill>
              </a:rPr>
              <a:t>Why does my analyst work differently from my supervisor?</a:t>
            </a:r>
          </a:p>
        </p:txBody>
      </p:sp>
    </p:spTree>
    <p:extLst>
      <p:ext uri="{BB962C8B-B14F-4D97-AF65-F5344CB8AC3E}">
        <p14:creationId xmlns:p14="http://schemas.microsoft.com/office/powerpoint/2010/main" val="1784889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96E27-1B21-4612-AB16-DECECB860EFB}"/>
              </a:ext>
            </a:extLst>
          </p:cNvPr>
          <p:cNvSpPr>
            <a:spLocks noGrp="1"/>
          </p:cNvSpPr>
          <p:nvPr>
            <p:ph type="title"/>
          </p:nvPr>
        </p:nvSpPr>
        <p:spPr>
          <a:xfrm>
            <a:off x="1484311" y="251793"/>
            <a:ext cx="10018713" cy="1245703"/>
          </a:xfrm>
        </p:spPr>
        <p:txBody>
          <a:bodyPr/>
          <a:lstStyle/>
          <a:p>
            <a:pPr algn="ctr"/>
            <a:r>
              <a:rPr lang="en-US" b="1" dirty="0"/>
              <a:t>Candidates’ fears about exposure</a:t>
            </a:r>
          </a:p>
        </p:txBody>
      </p:sp>
      <p:sp>
        <p:nvSpPr>
          <p:cNvPr id="3" name="Content Placeholder 2">
            <a:extLst>
              <a:ext uri="{FF2B5EF4-FFF2-40B4-BE49-F238E27FC236}">
                <a16:creationId xmlns:a16="http://schemas.microsoft.com/office/drawing/2014/main" id="{3766FAA3-DE1E-477C-9BCB-64BED02E4BD4}"/>
              </a:ext>
            </a:extLst>
          </p:cNvPr>
          <p:cNvSpPr>
            <a:spLocks noGrp="1"/>
          </p:cNvSpPr>
          <p:nvPr>
            <p:ph idx="1"/>
          </p:nvPr>
        </p:nvSpPr>
        <p:spPr>
          <a:xfrm>
            <a:off x="1484310" y="1683026"/>
            <a:ext cx="10018713" cy="4923181"/>
          </a:xfrm>
        </p:spPr>
        <p:txBody>
          <a:bodyPr>
            <a:normAutofit/>
          </a:bodyPr>
          <a:lstStyle/>
          <a:p>
            <a:r>
              <a:rPr lang="en-US" b="1" dirty="0">
                <a:solidFill>
                  <a:srgbClr val="0070C0"/>
                </a:solidFill>
              </a:rPr>
              <a:t>Is it safe to disclose my own psychological struggles to my supervisor?</a:t>
            </a:r>
          </a:p>
          <a:p>
            <a:r>
              <a:rPr lang="en-US" b="1" dirty="0">
                <a:solidFill>
                  <a:srgbClr val="0070C0"/>
                </a:solidFill>
              </a:rPr>
              <a:t>How will my dynamics, as perceived by my supervisors, be treated in overall evaluations of my work? Will I be “diagnosed”?</a:t>
            </a:r>
          </a:p>
          <a:p>
            <a:r>
              <a:rPr lang="en-US" b="1" dirty="0">
                <a:solidFill>
                  <a:srgbClr val="0070C0"/>
                </a:solidFill>
              </a:rPr>
              <a:t>Effects of fears about evaluation on candidate self-disclosure (empirical data on this);</a:t>
            </a:r>
          </a:p>
          <a:p>
            <a:r>
              <a:rPr lang="en-US" b="1" dirty="0">
                <a:solidFill>
                  <a:srgbClr val="0070C0"/>
                </a:solidFill>
              </a:rPr>
              <a:t>Effects of hopes for referrals on candidate self-disclosure;</a:t>
            </a:r>
          </a:p>
          <a:p>
            <a:r>
              <a:rPr lang="en-US" b="1" dirty="0">
                <a:solidFill>
                  <a:srgbClr val="0070C0"/>
                </a:solidFill>
              </a:rPr>
              <a:t>Examples of candidates’ accommodations to supervisory power;</a:t>
            </a:r>
          </a:p>
          <a:p>
            <a:r>
              <a:rPr lang="en-US" b="1" dirty="0">
                <a:solidFill>
                  <a:srgbClr val="0070C0"/>
                </a:solidFill>
              </a:rPr>
              <a:t>Importance of institute transparency, whenever possible.</a:t>
            </a:r>
          </a:p>
          <a:p>
            <a:endParaRPr lang="en-US" dirty="0"/>
          </a:p>
        </p:txBody>
      </p:sp>
    </p:spTree>
    <p:extLst>
      <p:ext uri="{BB962C8B-B14F-4D97-AF65-F5344CB8AC3E}">
        <p14:creationId xmlns:p14="http://schemas.microsoft.com/office/powerpoint/2010/main" val="3225431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EBB6E-3AEF-40D0-9F07-B890022D9078}"/>
              </a:ext>
            </a:extLst>
          </p:cNvPr>
          <p:cNvSpPr>
            <a:spLocks noGrp="1"/>
          </p:cNvSpPr>
          <p:nvPr>
            <p:ph type="title"/>
          </p:nvPr>
        </p:nvSpPr>
        <p:spPr>
          <a:xfrm>
            <a:off x="1484311" y="185530"/>
            <a:ext cx="10018713" cy="1272209"/>
          </a:xfrm>
        </p:spPr>
        <p:txBody>
          <a:bodyPr/>
          <a:lstStyle/>
          <a:p>
            <a:pPr algn="ctr"/>
            <a:r>
              <a:rPr lang="en-US" b="1" dirty="0"/>
              <a:t>Supervisors’ fears about disclosure</a:t>
            </a:r>
          </a:p>
        </p:txBody>
      </p:sp>
      <p:sp>
        <p:nvSpPr>
          <p:cNvPr id="3" name="Content Placeholder 2">
            <a:extLst>
              <a:ext uri="{FF2B5EF4-FFF2-40B4-BE49-F238E27FC236}">
                <a16:creationId xmlns:a16="http://schemas.microsoft.com/office/drawing/2014/main" id="{C2FF94C3-B859-424D-B5EB-646F3EDB66A0}"/>
              </a:ext>
            </a:extLst>
          </p:cNvPr>
          <p:cNvSpPr>
            <a:spLocks noGrp="1"/>
          </p:cNvSpPr>
          <p:nvPr>
            <p:ph idx="1"/>
          </p:nvPr>
        </p:nvSpPr>
        <p:spPr>
          <a:xfrm>
            <a:off x="1484310" y="1842052"/>
            <a:ext cx="10018713" cy="4439477"/>
          </a:xfrm>
        </p:spPr>
        <p:txBody>
          <a:bodyPr/>
          <a:lstStyle/>
          <a:p>
            <a:r>
              <a:rPr lang="en-US" b="1" dirty="0">
                <a:solidFill>
                  <a:srgbClr val="0070C0"/>
                </a:solidFill>
              </a:rPr>
              <a:t>We need to show our work to candidates, but we have many reasons to resist doing so.</a:t>
            </a:r>
          </a:p>
          <a:p>
            <a:r>
              <a:rPr lang="en-US" b="1" dirty="0">
                <a:solidFill>
                  <a:srgbClr val="0070C0"/>
                </a:solidFill>
              </a:rPr>
              <a:t>Analysts  and prospective analysts are fascinated by people, and like to gossip; once something is known to a supervisee, it may reach (in both accurate and distorted ways) patients currently in an intense transference, creating problems in treatment and in the institute.</a:t>
            </a:r>
          </a:p>
          <a:p>
            <a:r>
              <a:rPr lang="en-US" b="1" dirty="0">
                <a:solidFill>
                  <a:srgbClr val="0070C0"/>
                </a:solidFill>
              </a:rPr>
              <a:t>Confidentiality precludes many kinds of disclosure and can create chronic, painful burdens for analysts and teachers of psychoanalytic therapy and analysis.</a:t>
            </a:r>
          </a:p>
        </p:txBody>
      </p:sp>
    </p:spTree>
    <p:extLst>
      <p:ext uri="{BB962C8B-B14F-4D97-AF65-F5344CB8AC3E}">
        <p14:creationId xmlns:p14="http://schemas.microsoft.com/office/powerpoint/2010/main" val="1061639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CA6F3-4A73-4144-A92D-B682AF720239}"/>
              </a:ext>
            </a:extLst>
          </p:cNvPr>
          <p:cNvSpPr>
            <a:spLocks noGrp="1"/>
          </p:cNvSpPr>
          <p:nvPr>
            <p:ph type="title"/>
          </p:nvPr>
        </p:nvSpPr>
        <p:spPr>
          <a:xfrm>
            <a:off x="1484311" y="198784"/>
            <a:ext cx="10018713" cy="1656520"/>
          </a:xfrm>
        </p:spPr>
        <p:txBody>
          <a:bodyPr>
            <a:normAutofit/>
          </a:bodyPr>
          <a:lstStyle/>
          <a:p>
            <a:pPr algn="ctr"/>
            <a:r>
              <a:rPr lang="en-US" b="1" dirty="0"/>
              <a:t>Systemic pressures that may contaminate patient care and candidate education</a:t>
            </a:r>
          </a:p>
        </p:txBody>
      </p:sp>
      <p:sp>
        <p:nvSpPr>
          <p:cNvPr id="3" name="Content Placeholder 2">
            <a:extLst>
              <a:ext uri="{FF2B5EF4-FFF2-40B4-BE49-F238E27FC236}">
                <a16:creationId xmlns:a16="http://schemas.microsoft.com/office/drawing/2014/main" id="{AD7D4BEA-C8D4-4D66-B399-6A6AF47E2C70}"/>
              </a:ext>
            </a:extLst>
          </p:cNvPr>
          <p:cNvSpPr>
            <a:spLocks noGrp="1"/>
          </p:cNvSpPr>
          <p:nvPr>
            <p:ph idx="1"/>
          </p:nvPr>
        </p:nvSpPr>
        <p:spPr>
          <a:xfrm>
            <a:off x="1484310" y="2303928"/>
            <a:ext cx="10018713" cy="3937845"/>
          </a:xfrm>
        </p:spPr>
        <p:txBody>
          <a:bodyPr/>
          <a:lstStyle/>
          <a:p>
            <a:r>
              <a:rPr lang="en-US" b="1" dirty="0">
                <a:solidFill>
                  <a:srgbClr val="0070C0"/>
                </a:solidFill>
              </a:rPr>
              <a:t>Incentives for terminating training cases earlier than would otherwise be the case organically;</a:t>
            </a:r>
          </a:p>
          <a:p>
            <a:r>
              <a:rPr lang="en-US" b="1" dirty="0">
                <a:solidFill>
                  <a:srgbClr val="0070C0"/>
                </a:solidFill>
              </a:rPr>
              <a:t>Incentives to keep patients in treatment beyond the time when they are ready to terminate;</a:t>
            </a:r>
          </a:p>
          <a:p>
            <a:r>
              <a:rPr lang="en-US" b="1" dirty="0">
                <a:solidFill>
                  <a:srgbClr val="0070C0"/>
                </a:solidFill>
              </a:rPr>
              <a:t>Incentives to terminate low-cost patients once one has graduated;</a:t>
            </a:r>
          </a:p>
          <a:p>
            <a:r>
              <a:rPr lang="en-US" b="1" dirty="0">
                <a:solidFill>
                  <a:srgbClr val="0070C0"/>
                </a:solidFill>
              </a:rPr>
              <a:t>Incentives to increase frequency beyond what is ideal for this patient (or at this time in treatment), at the risk of significant regression.</a:t>
            </a:r>
          </a:p>
        </p:txBody>
      </p:sp>
    </p:spTree>
    <p:extLst>
      <p:ext uri="{BB962C8B-B14F-4D97-AF65-F5344CB8AC3E}">
        <p14:creationId xmlns:p14="http://schemas.microsoft.com/office/powerpoint/2010/main" val="1458135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AA08F-5209-4610-A8AB-162D278A074D}"/>
              </a:ext>
            </a:extLst>
          </p:cNvPr>
          <p:cNvSpPr>
            <a:spLocks noGrp="1"/>
          </p:cNvSpPr>
          <p:nvPr>
            <p:ph type="title"/>
          </p:nvPr>
        </p:nvSpPr>
        <p:spPr>
          <a:xfrm>
            <a:off x="1484311" y="265043"/>
            <a:ext cx="10018713" cy="980661"/>
          </a:xfrm>
        </p:spPr>
        <p:txBody>
          <a:bodyPr/>
          <a:lstStyle/>
          <a:p>
            <a:r>
              <a:rPr lang="en-US" b="1" dirty="0"/>
              <a:t>How do we evaluate who can supervise?</a:t>
            </a:r>
          </a:p>
        </p:txBody>
      </p:sp>
      <p:sp>
        <p:nvSpPr>
          <p:cNvPr id="3" name="Content Placeholder 2">
            <a:extLst>
              <a:ext uri="{FF2B5EF4-FFF2-40B4-BE49-F238E27FC236}">
                <a16:creationId xmlns:a16="http://schemas.microsoft.com/office/drawing/2014/main" id="{7E684E6B-0763-47ED-9C82-D606AEBED043}"/>
              </a:ext>
            </a:extLst>
          </p:cNvPr>
          <p:cNvSpPr>
            <a:spLocks noGrp="1"/>
          </p:cNvSpPr>
          <p:nvPr>
            <p:ph idx="1"/>
          </p:nvPr>
        </p:nvSpPr>
        <p:spPr>
          <a:xfrm>
            <a:off x="968188" y="1640541"/>
            <a:ext cx="10799742" cy="5217460"/>
          </a:xfrm>
        </p:spPr>
        <p:txBody>
          <a:bodyPr>
            <a:normAutofit fontScale="92500" lnSpcReduction="10000"/>
          </a:bodyPr>
          <a:lstStyle/>
          <a:p>
            <a:r>
              <a:rPr lang="en-US" b="1" dirty="0">
                <a:solidFill>
                  <a:srgbClr val="0070C0"/>
                </a:solidFill>
              </a:rPr>
              <a:t>Hierarchical models tend to be based on old-boy networks, there is no evidence that they select the most competent supervisors (</a:t>
            </a:r>
            <a:r>
              <a:rPr lang="en-US" b="1" dirty="0"/>
              <a:t>O. F. </a:t>
            </a:r>
            <a:r>
              <a:rPr lang="en-US" b="1" dirty="0" err="1"/>
              <a:t>Kernberg</a:t>
            </a:r>
            <a:r>
              <a:rPr lang="en-US" b="1" dirty="0"/>
              <a:t>, 2014, “The Twilight of the Training Analysis System,’ </a:t>
            </a:r>
            <a:r>
              <a:rPr lang="en-US" b="1" i="1" dirty="0"/>
              <a:t>Psychoanalytic Review</a:t>
            </a:r>
            <a:r>
              <a:rPr lang="en-US" b="1" dirty="0">
                <a:solidFill>
                  <a:srgbClr val="0070C0"/>
                </a:solidFill>
              </a:rPr>
              <a:t>);</a:t>
            </a:r>
          </a:p>
          <a:p>
            <a:r>
              <a:rPr lang="en-US" b="1" dirty="0">
                <a:solidFill>
                  <a:srgbClr val="0070C0"/>
                </a:solidFill>
              </a:rPr>
              <a:t>The amount of time required in traditional institutes to become a training analyst can get in the way of learning other valuable information;</a:t>
            </a:r>
          </a:p>
          <a:p>
            <a:r>
              <a:rPr lang="en-US" b="1" dirty="0">
                <a:solidFill>
                  <a:srgbClr val="0070C0"/>
                </a:solidFill>
              </a:rPr>
              <a:t>A simple time requirement (years of practice past graduation from an institute) is probably preferable, but it also might give too much power to those previously accorded a “compassionate graduation”;</a:t>
            </a:r>
          </a:p>
          <a:p>
            <a:r>
              <a:rPr lang="en-US" b="1" dirty="0">
                <a:solidFill>
                  <a:srgbClr val="0070C0"/>
                </a:solidFill>
              </a:rPr>
              <a:t>The special status of training analyst can estrange those who are in that role from the kind of clinical challenges that most candidates face;</a:t>
            </a:r>
          </a:p>
          <a:p>
            <a:r>
              <a:rPr lang="en-US" b="1" dirty="0">
                <a:solidFill>
                  <a:srgbClr val="0070C0"/>
                </a:solidFill>
              </a:rPr>
              <a:t>Candidate evaluations of supervisors are a potentially valuable way of assessing supervisory competence, but the process tends to be resisted by supervisors.</a:t>
            </a:r>
          </a:p>
        </p:txBody>
      </p:sp>
    </p:spTree>
    <p:extLst>
      <p:ext uri="{BB962C8B-B14F-4D97-AF65-F5344CB8AC3E}">
        <p14:creationId xmlns:p14="http://schemas.microsoft.com/office/powerpoint/2010/main" val="2172123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8AEF1-51B0-4688-8615-44BF39F3EF1D}"/>
              </a:ext>
            </a:extLst>
          </p:cNvPr>
          <p:cNvSpPr>
            <a:spLocks noGrp="1"/>
          </p:cNvSpPr>
          <p:nvPr>
            <p:ph type="title"/>
          </p:nvPr>
        </p:nvSpPr>
        <p:spPr>
          <a:xfrm>
            <a:off x="1484311" y="92765"/>
            <a:ext cx="10018713" cy="1232452"/>
          </a:xfrm>
        </p:spPr>
        <p:txBody>
          <a:bodyPr/>
          <a:lstStyle/>
          <a:p>
            <a:r>
              <a:rPr lang="en-US" b="1" dirty="0"/>
              <a:t>A hypothesis about cultures of enmeshment</a:t>
            </a:r>
          </a:p>
        </p:txBody>
      </p:sp>
      <p:sp>
        <p:nvSpPr>
          <p:cNvPr id="3" name="Content Placeholder 2">
            <a:extLst>
              <a:ext uri="{FF2B5EF4-FFF2-40B4-BE49-F238E27FC236}">
                <a16:creationId xmlns:a16="http://schemas.microsoft.com/office/drawing/2014/main" id="{038AE49A-1E90-4485-8F33-ADE3057CFE9E}"/>
              </a:ext>
            </a:extLst>
          </p:cNvPr>
          <p:cNvSpPr>
            <a:spLocks noGrp="1"/>
          </p:cNvSpPr>
          <p:nvPr>
            <p:ph idx="1"/>
          </p:nvPr>
        </p:nvSpPr>
        <p:spPr>
          <a:xfrm>
            <a:off x="1828800" y="1192696"/>
            <a:ext cx="9674223" cy="5287617"/>
          </a:xfrm>
        </p:spPr>
        <p:txBody>
          <a:bodyPr/>
          <a:lstStyle/>
          <a:p>
            <a:r>
              <a:rPr lang="en-US" b="1" dirty="0">
                <a:solidFill>
                  <a:srgbClr val="FF0000"/>
                </a:solidFill>
              </a:rPr>
              <a:t>From p. 152:</a:t>
            </a:r>
          </a:p>
          <a:p>
            <a:r>
              <a:rPr lang="en-US" b="1" dirty="0">
                <a:solidFill>
                  <a:srgbClr val="0070C0"/>
                </a:solidFill>
              </a:rPr>
              <a:t>“I suspect that the ease of supervision in psychoanalytic institutes, or the comfort of both parties and the effectiveness of the supervisory process, is inversely proportional to the extent that the organization is “incestuous.”); that is, the more overlap the institute has in roles and relationships, the harder the job of supervision.”</a:t>
            </a:r>
          </a:p>
          <a:p>
            <a:r>
              <a:rPr lang="en-US" b="1" dirty="0">
                <a:solidFill>
                  <a:srgbClr val="0070C0"/>
                </a:solidFill>
              </a:rPr>
              <a:t>The example of the National Training Program for distant learners of the National Institute for the Psychotherapies (New York, NY);</a:t>
            </a:r>
          </a:p>
          <a:p>
            <a:r>
              <a:rPr lang="en-US" b="1" dirty="0">
                <a:solidFill>
                  <a:srgbClr val="0070C0"/>
                </a:solidFill>
              </a:rPr>
              <a:t>The negative consequences of insisting that candidates be supervised by someone in one’s own institute.</a:t>
            </a:r>
          </a:p>
        </p:txBody>
      </p:sp>
    </p:spTree>
    <p:extLst>
      <p:ext uri="{BB962C8B-B14F-4D97-AF65-F5344CB8AC3E}">
        <p14:creationId xmlns:p14="http://schemas.microsoft.com/office/powerpoint/2010/main" val="277455280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CC8A0-6181-4486-9B61-12A1A43BB158}"/>
              </a:ext>
            </a:extLst>
          </p:cNvPr>
          <p:cNvSpPr>
            <a:spLocks noGrp="1"/>
          </p:cNvSpPr>
          <p:nvPr>
            <p:ph type="title"/>
          </p:nvPr>
        </p:nvSpPr>
        <p:spPr>
          <a:xfrm>
            <a:off x="1484311" y="238539"/>
            <a:ext cx="10018713" cy="1258957"/>
          </a:xfrm>
        </p:spPr>
        <p:txBody>
          <a:bodyPr/>
          <a:lstStyle/>
          <a:p>
            <a:pPr algn="ctr"/>
            <a:r>
              <a:rPr lang="en-US" b="1" dirty="0"/>
              <a:t>How do we evaluate candidates?</a:t>
            </a:r>
          </a:p>
        </p:txBody>
      </p:sp>
      <p:sp>
        <p:nvSpPr>
          <p:cNvPr id="3" name="Content Placeholder 2">
            <a:extLst>
              <a:ext uri="{FF2B5EF4-FFF2-40B4-BE49-F238E27FC236}">
                <a16:creationId xmlns:a16="http://schemas.microsoft.com/office/drawing/2014/main" id="{AB123F83-C547-4F9E-881A-1D4BE02D738A}"/>
              </a:ext>
            </a:extLst>
          </p:cNvPr>
          <p:cNvSpPr>
            <a:spLocks noGrp="1"/>
          </p:cNvSpPr>
          <p:nvPr>
            <p:ph idx="1"/>
          </p:nvPr>
        </p:nvSpPr>
        <p:spPr>
          <a:xfrm>
            <a:off x="1484310" y="1497497"/>
            <a:ext cx="10018713" cy="4876800"/>
          </a:xfrm>
        </p:spPr>
        <p:txBody>
          <a:bodyPr/>
          <a:lstStyle/>
          <a:p>
            <a:r>
              <a:rPr lang="en-US" b="1" dirty="0">
                <a:solidFill>
                  <a:srgbClr val="FF0000"/>
                </a:solidFill>
              </a:rPr>
              <a:t>Supervisors need to be mindful to:</a:t>
            </a:r>
          </a:p>
          <a:p>
            <a:r>
              <a:rPr lang="en-US" b="1" dirty="0">
                <a:solidFill>
                  <a:srgbClr val="0070C0"/>
                </a:solidFill>
              </a:rPr>
              <a:t>Avoid the plague of </a:t>
            </a:r>
            <a:r>
              <a:rPr lang="en-US" b="1" dirty="0"/>
              <a:t>promiscuous diagnosing</a:t>
            </a:r>
            <a:r>
              <a:rPr lang="en-US" b="1" dirty="0">
                <a:solidFill>
                  <a:srgbClr val="0070C0"/>
                </a:solidFill>
              </a:rPr>
              <a:t>;</a:t>
            </a:r>
          </a:p>
          <a:p>
            <a:r>
              <a:rPr lang="en-US" b="1" dirty="0">
                <a:solidFill>
                  <a:srgbClr val="0070C0"/>
                </a:solidFill>
              </a:rPr>
              <a:t>Share their evaluative concerns tactfully </a:t>
            </a:r>
            <a:r>
              <a:rPr lang="en-US" b="1" dirty="0"/>
              <a:t>but explicitly</a:t>
            </a:r>
            <a:r>
              <a:rPr lang="en-US" b="1" dirty="0">
                <a:solidFill>
                  <a:srgbClr val="0070C0"/>
                </a:solidFill>
              </a:rPr>
              <a:t> with supervisees;</a:t>
            </a:r>
          </a:p>
          <a:p>
            <a:r>
              <a:rPr lang="en-US" b="1" dirty="0">
                <a:solidFill>
                  <a:srgbClr val="0070C0"/>
                </a:solidFill>
              </a:rPr>
              <a:t>Speak up </a:t>
            </a:r>
            <a:r>
              <a:rPr lang="en-US" b="1" dirty="0"/>
              <a:t>early </a:t>
            </a:r>
            <a:r>
              <a:rPr lang="en-US" b="1" dirty="0">
                <a:solidFill>
                  <a:srgbClr val="0070C0"/>
                </a:solidFill>
              </a:rPr>
              <a:t>rather than nurturing along a person who lacks the temperament or emotional talent or open-mindedness or relational skills required for our work;</a:t>
            </a:r>
          </a:p>
          <a:p>
            <a:r>
              <a:rPr lang="en-US" b="1" dirty="0"/>
              <a:t>Prepare supervisees</a:t>
            </a:r>
            <a:r>
              <a:rPr lang="en-US" b="1" dirty="0">
                <a:solidFill>
                  <a:srgbClr val="0070C0"/>
                </a:solidFill>
              </a:rPr>
              <a:t> well for rites of passage like final case presentations, encouraging them to imagine a friendly audience.</a:t>
            </a:r>
          </a:p>
        </p:txBody>
      </p:sp>
    </p:spTree>
    <p:extLst>
      <p:ext uri="{BB962C8B-B14F-4D97-AF65-F5344CB8AC3E}">
        <p14:creationId xmlns:p14="http://schemas.microsoft.com/office/powerpoint/2010/main" val="1656479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0C8AE-018F-4639-8745-9172AF1BB8D2}"/>
              </a:ext>
            </a:extLst>
          </p:cNvPr>
          <p:cNvSpPr>
            <a:spLocks noGrp="1"/>
          </p:cNvSpPr>
          <p:nvPr>
            <p:ph type="title"/>
          </p:nvPr>
        </p:nvSpPr>
        <p:spPr>
          <a:xfrm>
            <a:off x="1484311" y="596348"/>
            <a:ext cx="10018713" cy="1113181"/>
          </a:xfrm>
        </p:spPr>
        <p:txBody>
          <a:bodyPr/>
          <a:lstStyle/>
          <a:p>
            <a:pPr algn="ctr"/>
            <a:r>
              <a:rPr lang="en-US" b="1" dirty="0"/>
              <a:t>Outline of the book</a:t>
            </a:r>
          </a:p>
        </p:txBody>
      </p:sp>
      <p:sp>
        <p:nvSpPr>
          <p:cNvPr id="3" name="Content Placeholder 2">
            <a:extLst>
              <a:ext uri="{FF2B5EF4-FFF2-40B4-BE49-F238E27FC236}">
                <a16:creationId xmlns:a16="http://schemas.microsoft.com/office/drawing/2014/main" id="{AB28061A-EB2B-4CAD-9EF8-70DF13E83171}"/>
              </a:ext>
            </a:extLst>
          </p:cNvPr>
          <p:cNvSpPr>
            <a:spLocks noGrp="1"/>
          </p:cNvSpPr>
          <p:nvPr>
            <p:ph idx="1"/>
          </p:nvPr>
        </p:nvSpPr>
        <p:spPr>
          <a:xfrm>
            <a:off x="179295" y="1819835"/>
            <a:ext cx="11896164" cy="4826130"/>
          </a:xfrm>
        </p:spPr>
        <p:txBody>
          <a:bodyPr>
            <a:normAutofit/>
          </a:bodyPr>
          <a:lstStyle/>
          <a:p>
            <a:r>
              <a:rPr lang="en-US" b="1" dirty="0">
                <a:solidFill>
                  <a:srgbClr val="0070C0"/>
                </a:solidFill>
              </a:rPr>
              <a:t>Chapter 1: 	Overview</a:t>
            </a:r>
          </a:p>
          <a:p>
            <a:r>
              <a:rPr lang="en-US" b="1" dirty="0">
                <a:solidFill>
                  <a:srgbClr val="0070C0"/>
                </a:solidFill>
              </a:rPr>
              <a:t>Chapter 2:		</a:t>
            </a:r>
            <a:r>
              <a:rPr lang="en-US" b="1" dirty="0">
                <a:solidFill>
                  <a:srgbClr val="FF0000"/>
                </a:solidFill>
              </a:rPr>
              <a:t>Historical background</a:t>
            </a:r>
            <a:r>
              <a:rPr lang="en-US" b="1" dirty="0">
                <a:solidFill>
                  <a:srgbClr val="0070C0"/>
                </a:solidFill>
              </a:rPr>
              <a:t> of psychoanalytic supervision</a:t>
            </a:r>
          </a:p>
          <a:p>
            <a:r>
              <a:rPr lang="en-US" b="1" dirty="0">
                <a:solidFill>
                  <a:srgbClr val="0070C0"/>
                </a:solidFill>
              </a:rPr>
              <a:t>Chapter 3:		Psychological </a:t>
            </a:r>
            <a:r>
              <a:rPr lang="en-US" b="1" dirty="0">
                <a:solidFill>
                  <a:srgbClr val="FF0000"/>
                </a:solidFill>
              </a:rPr>
              <a:t>“vital signs”</a:t>
            </a:r>
            <a:r>
              <a:rPr lang="en-US" b="1" dirty="0">
                <a:solidFill>
                  <a:srgbClr val="0070C0"/>
                </a:solidFill>
              </a:rPr>
              <a:t>: Evaluating progress in treatment</a:t>
            </a:r>
          </a:p>
          <a:p>
            <a:r>
              <a:rPr lang="en-US" b="1" dirty="0">
                <a:solidFill>
                  <a:srgbClr val="0070C0"/>
                </a:solidFill>
              </a:rPr>
              <a:t>Chapter 4: 	Individual supervision and consultation</a:t>
            </a:r>
          </a:p>
          <a:p>
            <a:r>
              <a:rPr lang="en-US" b="1" dirty="0">
                <a:solidFill>
                  <a:srgbClr val="0070C0"/>
                </a:solidFill>
              </a:rPr>
              <a:t>Chapter 5:		Group supervision and consultation</a:t>
            </a:r>
          </a:p>
          <a:p>
            <a:r>
              <a:rPr lang="en-US" b="1" dirty="0">
                <a:solidFill>
                  <a:srgbClr val="0070C0"/>
                </a:solidFill>
              </a:rPr>
              <a:t>Chapter 6:		Supervision and </a:t>
            </a:r>
            <a:r>
              <a:rPr lang="en-US" b="1" dirty="0">
                <a:solidFill>
                  <a:srgbClr val="FF0000"/>
                </a:solidFill>
              </a:rPr>
              <a:t>ethics</a:t>
            </a:r>
            <a:r>
              <a:rPr lang="en-US" b="1" dirty="0">
                <a:solidFill>
                  <a:srgbClr val="0070C0"/>
                </a:solidFill>
              </a:rPr>
              <a:t>: The larger context</a:t>
            </a:r>
          </a:p>
          <a:p>
            <a:r>
              <a:rPr lang="en-US" b="1" dirty="0">
                <a:solidFill>
                  <a:srgbClr val="0070C0"/>
                </a:solidFill>
              </a:rPr>
              <a:t>Chapter 7: 	Supervision in </a:t>
            </a:r>
            <a:r>
              <a:rPr lang="en-US" b="1" dirty="0">
                <a:solidFill>
                  <a:srgbClr val="FF0000"/>
                </a:solidFill>
              </a:rPr>
              <a:t>psychoanalytic institutes</a:t>
            </a:r>
          </a:p>
          <a:p>
            <a:r>
              <a:rPr lang="en-US" b="1" dirty="0">
                <a:solidFill>
                  <a:srgbClr val="0070C0"/>
                </a:solidFill>
              </a:rPr>
              <a:t>Chapter 8: 	</a:t>
            </a:r>
            <a:r>
              <a:rPr lang="en-US" b="1" dirty="0">
                <a:solidFill>
                  <a:srgbClr val="FF0000"/>
                </a:solidFill>
              </a:rPr>
              <a:t>Individual differences</a:t>
            </a:r>
            <a:r>
              <a:rPr lang="en-US" b="1" dirty="0">
                <a:solidFill>
                  <a:srgbClr val="0070C0"/>
                </a:solidFill>
              </a:rPr>
              <a:t> and specific supervisory challenges</a:t>
            </a:r>
          </a:p>
          <a:p>
            <a:r>
              <a:rPr lang="en-US" b="1" dirty="0">
                <a:solidFill>
                  <a:srgbClr val="0070C0"/>
                </a:solidFill>
              </a:rPr>
              <a:t>Chapter 9: 	Getting the most out of supervision: For supervisees</a:t>
            </a:r>
          </a:p>
        </p:txBody>
      </p:sp>
    </p:spTree>
    <p:extLst>
      <p:ext uri="{BB962C8B-B14F-4D97-AF65-F5344CB8AC3E}">
        <p14:creationId xmlns:p14="http://schemas.microsoft.com/office/powerpoint/2010/main" val="182423651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7D17A-9146-4414-B1B6-E1FB1A890535}"/>
              </a:ext>
            </a:extLst>
          </p:cNvPr>
          <p:cNvSpPr>
            <a:spLocks noGrp="1"/>
          </p:cNvSpPr>
          <p:nvPr>
            <p:ph type="title"/>
          </p:nvPr>
        </p:nvSpPr>
        <p:spPr>
          <a:xfrm>
            <a:off x="1484311" y="357810"/>
            <a:ext cx="10018713" cy="1802294"/>
          </a:xfrm>
        </p:spPr>
        <p:txBody>
          <a:bodyPr/>
          <a:lstStyle/>
          <a:p>
            <a:pPr algn="ctr"/>
            <a:r>
              <a:rPr lang="en-US" b="1" dirty="0"/>
              <a:t>Ensuring the future of psychoanalytic supervision</a:t>
            </a:r>
          </a:p>
        </p:txBody>
      </p:sp>
      <p:sp>
        <p:nvSpPr>
          <p:cNvPr id="3" name="Content Placeholder 2">
            <a:extLst>
              <a:ext uri="{FF2B5EF4-FFF2-40B4-BE49-F238E27FC236}">
                <a16:creationId xmlns:a16="http://schemas.microsoft.com/office/drawing/2014/main" id="{4840DED4-5863-4B58-A275-D65A7361446F}"/>
              </a:ext>
            </a:extLst>
          </p:cNvPr>
          <p:cNvSpPr>
            <a:spLocks noGrp="1"/>
          </p:cNvSpPr>
          <p:nvPr>
            <p:ph idx="1"/>
          </p:nvPr>
        </p:nvSpPr>
        <p:spPr>
          <a:xfrm>
            <a:off x="1484310" y="2510117"/>
            <a:ext cx="10018713" cy="3811169"/>
          </a:xfrm>
        </p:spPr>
        <p:txBody>
          <a:bodyPr>
            <a:normAutofit/>
          </a:bodyPr>
          <a:lstStyle/>
          <a:p>
            <a:pPr marL="0" indent="0">
              <a:buNone/>
            </a:pPr>
            <a:r>
              <a:rPr lang="en-US" sz="2800" b="1" dirty="0">
                <a:solidFill>
                  <a:srgbClr val="FF0000"/>
                </a:solidFill>
              </a:rPr>
              <a:t>As a community, we need to:</a:t>
            </a:r>
          </a:p>
          <a:p>
            <a:r>
              <a:rPr lang="en-US" sz="2800" b="1" dirty="0">
                <a:solidFill>
                  <a:srgbClr val="0070C0"/>
                </a:solidFill>
              </a:rPr>
              <a:t>1. Stand for the value of psychotherapy for the therapist;</a:t>
            </a:r>
          </a:p>
          <a:p>
            <a:r>
              <a:rPr lang="en-US" sz="2800" b="1" dirty="0">
                <a:solidFill>
                  <a:srgbClr val="0070C0"/>
                </a:solidFill>
              </a:rPr>
              <a:t>2. Become conversant with relevant empirical research;</a:t>
            </a:r>
          </a:p>
          <a:p>
            <a:r>
              <a:rPr lang="en-US" sz="2800" b="1" dirty="0">
                <a:solidFill>
                  <a:srgbClr val="0070C0"/>
                </a:solidFill>
              </a:rPr>
              <a:t>3. Find common cause with therapists of other orientations;</a:t>
            </a:r>
          </a:p>
          <a:p>
            <a:r>
              <a:rPr lang="en-US" sz="2800" b="1" dirty="0">
                <a:solidFill>
                  <a:srgbClr val="0070C0"/>
                </a:solidFill>
              </a:rPr>
              <a:t>4. Learn about contemporary neuroscience.</a:t>
            </a:r>
          </a:p>
        </p:txBody>
      </p:sp>
    </p:spTree>
    <p:extLst>
      <p:ext uri="{BB962C8B-B14F-4D97-AF65-F5344CB8AC3E}">
        <p14:creationId xmlns:p14="http://schemas.microsoft.com/office/powerpoint/2010/main" val="3830319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89932-53FD-41A9-B5CC-0696FA2CBFF4}"/>
              </a:ext>
            </a:extLst>
          </p:cNvPr>
          <p:cNvSpPr>
            <a:spLocks noGrp="1"/>
          </p:cNvSpPr>
          <p:nvPr>
            <p:ph type="title"/>
          </p:nvPr>
        </p:nvSpPr>
        <p:spPr>
          <a:xfrm>
            <a:off x="1484311" y="384314"/>
            <a:ext cx="10018713" cy="1643269"/>
          </a:xfrm>
        </p:spPr>
        <p:txBody>
          <a:bodyPr/>
          <a:lstStyle/>
          <a:p>
            <a:pPr algn="ctr"/>
            <a:r>
              <a:rPr lang="en-US" b="1" dirty="0"/>
              <a:t>Reasons for optimism</a:t>
            </a:r>
          </a:p>
        </p:txBody>
      </p:sp>
      <p:sp>
        <p:nvSpPr>
          <p:cNvPr id="3" name="Content Placeholder 2">
            <a:extLst>
              <a:ext uri="{FF2B5EF4-FFF2-40B4-BE49-F238E27FC236}">
                <a16:creationId xmlns:a16="http://schemas.microsoft.com/office/drawing/2014/main" id="{107D1C4B-8B63-4C8B-A11D-52F9F6420A04}"/>
              </a:ext>
            </a:extLst>
          </p:cNvPr>
          <p:cNvSpPr>
            <a:spLocks noGrp="1"/>
          </p:cNvSpPr>
          <p:nvPr>
            <p:ph idx="1"/>
          </p:nvPr>
        </p:nvSpPr>
        <p:spPr>
          <a:xfrm>
            <a:off x="1484310" y="2554941"/>
            <a:ext cx="10018713" cy="3236259"/>
          </a:xfrm>
        </p:spPr>
        <p:txBody>
          <a:bodyPr>
            <a:normAutofit/>
          </a:bodyPr>
          <a:lstStyle/>
          <a:p>
            <a:r>
              <a:rPr lang="en-US" sz="3200" b="1" dirty="0">
                <a:solidFill>
                  <a:srgbClr val="0070C0"/>
                </a:solidFill>
              </a:rPr>
              <a:t>Other paradigms are running into their natural limits;</a:t>
            </a:r>
          </a:p>
          <a:p>
            <a:pPr lvl="1"/>
            <a:r>
              <a:rPr lang="en-US" sz="2800" b="1" dirty="0">
                <a:solidFill>
                  <a:srgbClr val="FF0000"/>
                </a:solidFill>
              </a:rPr>
              <a:t>Short-term cognitive-behavioral approaches developed in psychology laboratories</a:t>
            </a:r>
          </a:p>
          <a:p>
            <a:pPr lvl="1"/>
            <a:r>
              <a:rPr lang="en-US" sz="2800" b="1" dirty="0">
                <a:solidFill>
                  <a:srgbClr val="FF0000"/>
                </a:solidFill>
              </a:rPr>
              <a:t>Biological psychiatry</a:t>
            </a:r>
          </a:p>
          <a:p>
            <a:r>
              <a:rPr lang="en-US" sz="3200" b="1" dirty="0">
                <a:solidFill>
                  <a:srgbClr val="0070C0"/>
                </a:solidFill>
              </a:rPr>
              <a:t>People inherently seek to learn and grow.</a:t>
            </a:r>
          </a:p>
        </p:txBody>
      </p:sp>
    </p:spTree>
    <p:extLst>
      <p:ext uri="{BB962C8B-B14F-4D97-AF65-F5344CB8AC3E}">
        <p14:creationId xmlns:p14="http://schemas.microsoft.com/office/powerpoint/2010/main" val="835545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D7561-B357-4DBB-A6F7-5562158BD1D5}"/>
              </a:ext>
            </a:extLst>
          </p:cNvPr>
          <p:cNvSpPr>
            <a:spLocks noGrp="1"/>
          </p:cNvSpPr>
          <p:nvPr>
            <p:ph type="ctrTitle"/>
          </p:nvPr>
        </p:nvSpPr>
        <p:spPr>
          <a:xfrm>
            <a:off x="2928401" y="649358"/>
            <a:ext cx="8574622" cy="865076"/>
          </a:xfrm>
        </p:spPr>
        <p:txBody>
          <a:bodyPr>
            <a:normAutofit fontScale="90000"/>
          </a:bodyPr>
          <a:lstStyle/>
          <a:p>
            <a:pPr algn="ctr"/>
            <a:r>
              <a:rPr lang="en-US" sz="6700" b="1" dirty="0">
                <a:solidFill>
                  <a:srgbClr val="002060"/>
                </a:solidFill>
              </a:rPr>
              <a:t>Thank you!</a:t>
            </a:r>
            <a:br>
              <a:rPr lang="en-US" sz="6700" b="1" dirty="0">
                <a:solidFill>
                  <a:srgbClr val="C00000"/>
                </a:solidFill>
              </a:rPr>
            </a:br>
            <a:r>
              <a:rPr lang="en-US" sz="3600" b="1" dirty="0">
                <a:solidFill>
                  <a:srgbClr val="0070C0"/>
                </a:solidFill>
              </a:rPr>
              <a:t>nancymcw@aol.com</a:t>
            </a:r>
          </a:p>
        </p:txBody>
      </p:sp>
      <p:sp>
        <p:nvSpPr>
          <p:cNvPr id="3" name="Subtitle 2">
            <a:extLst>
              <a:ext uri="{FF2B5EF4-FFF2-40B4-BE49-F238E27FC236}">
                <a16:creationId xmlns:a16="http://schemas.microsoft.com/office/drawing/2014/main" id="{8187A3A9-9325-4ACD-83BD-8AD529C1F482}"/>
              </a:ext>
            </a:extLst>
          </p:cNvPr>
          <p:cNvSpPr>
            <a:spLocks noGrp="1"/>
          </p:cNvSpPr>
          <p:nvPr>
            <p:ph type="subTitle" idx="1"/>
          </p:nvPr>
        </p:nvSpPr>
        <p:spPr>
          <a:xfrm>
            <a:off x="4349226" y="1514434"/>
            <a:ext cx="6987645" cy="5343566"/>
          </a:xfrm>
        </p:spPr>
        <p:txBody>
          <a:bodyPr>
            <a:normAutofit/>
          </a:bodyPr>
          <a:lstStyle/>
          <a:p>
            <a:pPr algn="ctr"/>
            <a:endParaRPr lang="en-US" sz="3200" b="1" dirty="0">
              <a:solidFill>
                <a:srgbClr val="002060"/>
              </a:solidFill>
            </a:endParaRPr>
          </a:p>
          <a:p>
            <a:pPr algn="ctr"/>
            <a:endParaRPr lang="en-US" sz="3200" b="1" dirty="0">
              <a:solidFill>
                <a:srgbClr val="002060"/>
              </a:solidFill>
            </a:endParaRPr>
          </a:p>
          <a:p>
            <a:pPr algn="ctr"/>
            <a:endParaRPr lang="en-US" sz="3200" b="1" dirty="0">
              <a:solidFill>
                <a:srgbClr val="002060"/>
              </a:solidFill>
            </a:endParaRPr>
          </a:p>
          <a:p>
            <a:pPr algn="ctr"/>
            <a:endParaRPr lang="en-US" sz="3200" b="1" dirty="0">
              <a:solidFill>
                <a:srgbClr val="002060"/>
              </a:solidFill>
            </a:endParaRPr>
          </a:p>
          <a:p>
            <a:pPr algn="ctr"/>
            <a:endParaRPr lang="en-US" sz="3200" b="1" dirty="0">
              <a:solidFill>
                <a:srgbClr val="002060"/>
              </a:solidFill>
            </a:endParaRPr>
          </a:p>
          <a:p>
            <a:pPr algn="ctr"/>
            <a:endParaRPr lang="en-US" sz="3200" b="1" dirty="0">
              <a:solidFill>
                <a:srgbClr val="002060"/>
              </a:solidFill>
            </a:endParaRPr>
          </a:p>
          <a:p>
            <a:pPr algn="ctr"/>
            <a:endParaRPr lang="en-US" sz="3200" b="1" dirty="0">
              <a:solidFill>
                <a:srgbClr val="002060"/>
              </a:solidFill>
            </a:endParaRPr>
          </a:p>
          <a:p>
            <a:pPr algn="ctr"/>
            <a:endParaRPr lang="en-US" sz="3200" b="1" dirty="0">
              <a:solidFill>
                <a:srgbClr val="002060"/>
              </a:solidFill>
            </a:endParaRPr>
          </a:p>
          <a:p>
            <a:pPr algn="ctr"/>
            <a:endParaRPr lang="en-US" sz="3200" b="1" dirty="0">
              <a:solidFill>
                <a:srgbClr val="002060"/>
              </a:solidFill>
            </a:endParaRPr>
          </a:p>
          <a:p>
            <a:pPr algn="ctr"/>
            <a:endParaRPr lang="en-US" sz="3200" b="1" dirty="0">
              <a:solidFill>
                <a:srgbClr val="002060"/>
              </a:solidFill>
            </a:endParaRPr>
          </a:p>
          <a:p>
            <a:pPr algn="ctr"/>
            <a:endParaRPr lang="en-US" sz="3200" b="1" dirty="0">
              <a:solidFill>
                <a:srgbClr val="002060"/>
              </a:solidFill>
            </a:endParaRPr>
          </a:p>
          <a:p>
            <a:pPr algn="ctr"/>
            <a:endParaRPr lang="en-US" sz="3200" b="1" dirty="0">
              <a:solidFill>
                <a:srgbClr val="002060"/>
              </a:solidFill>
            </a:endParaRPr>
          </a:p>
          <a:p>
            <a:pPr algn="ctr"/>
            <a:endParaRPr lang="en-US" sz="3200" b="1" dirty="0">
              <a:solidFill>
                <a:srgbClr val="002060"/>
              </a:solidFill>
            </a:endParaRPr>
          </a:p>
          <a:p>
            <a:pPr algn="ctr"/>
            <a:endParaRPr lang="en-US" sz="3200" b="1" dirty="0">
              <a:solidFill>
                <a:srgbClr val="002060"/>
              </a:solidFill>
            </a:endParaRPr>
          </a:p>
          <a:p>
            <a:pPr algn="ctr"/>
            <a:endParaRPr lang="en-US" sz="3200" b="1" dirty="0">
              <a:solidFill>
                <a:srgbClr val="002060"/>
              </a:solidFill>
            </a:endParaRPr>
          </a:p>
          <a:p>
            <a:pPr algn="ctr"/>
            <a:endParaRPr lang="en-US" sz="3200" b="1" dirty="0">
              <a:solidFill>
                <a:srgbClr val="002060"/>
              </a:solidFill>
            </a:endParaRPr>
          </a:p>
          <a:p>
            <a:pPr algn="ctr"/>
            <a:endParaRPr lang="en-US" sz="3200" b="1" dirty="0">
              <a:solidFill>
                <a:srgbClr val="002060"/>
              </a:solidFill>
            </a:endParaRPr>
          </a:p>
          <a:p>
            <a:pPr algn="ctr"/>
            <a:endParaRPr lang="en-US" sz="3200" b="1" dirty="0">
              <a:solidFill>
                <a:srgbClr val="002060"/>
              </a:solidFill>
            </a:endParaRPr>
          </a:p>
          <a:p>
            <a:pPr algn="ctr"/>
            <a:endParaRPr lang="en-US" sz="3200" b="1" dirty="0">
              <a:solidFill>
                <a:srgbClr val="002060"/>
              </a:solidFill>
            </a:endParaRPr>
          </a:p>
          <a:p>
            <a:pPr algn="ctr"/>
            <a:endParaRPr lang="en-US" sz="3200" b="1" dirty="0">
              <a:solidFill>
                <a:srgbClr val="002060"/>
              </a:solidFill>
            </a:endParaRPr>
          </a:p>
          <a:p>
            <a:pPr algn="ctr"/>
            <a:endParaRPr lang="en-US" sz="3200" b="1" dirty="0">
              <a:solidFill>
                <a:srgbClr val="002060"/>
              </a:solidFill>
            </a:endParaRPr>
          </a:p>
          <a:p>
            <a:pPr algn="ctr"/>
            <a:endParaRPr lang="en-US" sz="3200" b="1" dirty="0">
              <a:solidFill>
                <a:srgbClr val="002060"/>
              </a:solidFill>
            </a:endParaRPr>
          </a:p>
          <a:p>
            <a:pPr algn="ctr"/>
            <a:endParaRPr lang="en-US" sz="3200" b="1" dirty="0">
              <a:solidFill>
                <a:srgbClr val="002060"/>
              </a:solidFill>
            </a:endParaRPr>
          </a:p>
        </p:txBody>
      </p:sp>
      <p:pic>
        <p:nvPicPr>
          <p:cNvPr id="1026" name="Picture 2" descr="Champagne Toast (4x3)">
            <a:extLst>
              <a:ext uri="{FF2B5EF4-FFF2-40B4-BE49-F238E27FC236}">
                <a16:creationId xmlns:a16="http://schemas.microsoft.com/office/drawing/2014/main" id="{32936BB3-23F2-40ED-8AE2-C3774B4D33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98505" y="1885494"/>
            <a:ext cx="5552661" cy="42105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0416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043C7-7FA0-46D7-88EC-93F40C54902D}"/>
              </a:ext>
            </a:extLst>
          </p:cNvPr>
          <p:cNvSpPr>
            <a:spLocks noGrp="1"/>
          </p:cNvSpPr>
          <p:nvPr>
            <p:ph type="title"/>
          </p:nvPr>
        </p:nvSpPr>
        <p:spPr>
          <a:xfrm>
            <a:off x="1484311" y="159027"/>
            <a:ext cx="10018713" cy="1497496"/>
          </a:xfrm>
        </p:spPr>
        <p:txBody>
          <a:bodyPr/>
          <a:lstStyle/>
          <a:p>
            <a:pPr algn="ctr"/>
            <a:r>
              <a:rPr lang="en-US" b="1" dirty="0"/>
              <a:t>History of Psychoanalytic Supervision:</a:t>
            </a:r>
            <a:br>
              <a:rPr lang="en-US" b="1" dirty="0"/>
            </a:br>
            <a:r>
              <a:rPr lang="en-US" b="1" dirty="0"/>
              <a:t>Milestones, chronologically</a:t>
            </a:r>
          </a:p>
        </p:txBody>
      </p:sp>
      <p:sp>
        <p:nvSpPr>
          <p:cNvPr id="3" name="Content Placeholder 2">
            <a:extLst>
              <a:ext uri="{FF2B5EF4-FFF2-40B4-BE49-F238E27FC236}">
                <a16:creationId xmlns:a16="http://schemas.microsoft.com/office/drawing/2014/main" id="{D75D38BB-92AF-4FF7-978D-E3A5D84A8926}"/>
              </a:ext>
            </a:extLst>
          </p:cNvPr>
          <p:cNvSpPr>
            <a:spLocks noGrp="1"/>
          </p:cNvSpPr>
          <p:nvPr>
            <p:ph idx="1"/>
          </p:nvPr>
        </p:nvSpPr>
        <p:spPr>
          <a:xfrm>
            <a:off x="1484310" y="1656523"/>
            <a:ext cx="10018713" cy="4492486"/>
          </a:xfrm>
        </p:spPr>
        <p:txBody>
          <a:bodyPr>
            <a:normAutofit fontScale="92500" lnSpcReduction="20000"/>
          </a:bodyPr>
          <a:lstStyle/>
          <a:p>
            <a:r>
              <a:rPr lang="en-US" b="1" dirty="0">
                <a:solidFill>
                  <a:srgbClr val="0070C0"/>
                </a:solidFill>
              </a:rPr>
              <a:t>Freud said little about supervision and was notably non-dogmatic about how therapy should be done, beyond urging colleagues not to have sex with patients and not to try to be “prophet, savior, or redeemer” to them (1923, p. 50). </a:t>
            </a:r>
            <a:r>
              <a:rPr lang="en-US" b="1" dirty="0"/>
              <a:t>He did assume that the best education for a therapist would be the person’s own experience in psychoanalytic treatment.</a:t>
            </a:r>
          </a:p>
          <a:p>
            <a:r>
              <a:rPr lang="en-US" b="1" dirty="0">
                <a:solidFill>
                  <a:srgbClr val="0070C0"/>
                </a:solidFill>
              </a:rPr>
              <a:t>The Berlin model (</a:t>
            </a:r>
            <a:r>
              <a:rPr lang="en-US" b="1" dirty="0" err="1">
                <a:solidFill>
                  <a:srgbClr val="0070C0"/>
                </a:solidFill>
              </a:rPr>
              <a:t>Eitingon</a:t>
            </a:r>
            <a:r>
              <a:rPr lang="en-US" b="1" dirty="0">
                <a:solidFill>
                  <a:srgbClr val="0070C0"/>
                </a:solidFill>
              </a:rPr>
              <a:t>) and the Budapest model (Ferenczi);</a:t>
            </a:r>
          </a:p>
          <a:p>
            <a:r>
              <a:rPr lang="en-US" b="1" dirty="0">
                <a:solidFill>
                  <a:srgbClr val="0070C0"/>
                </a:solidFill>
              </a:rPr>
              <a:t>The beginning of research on supervision (</a:t>
            </a:r>
            <a:r>
              <a:rPr lang="en-US" b="1" dirty="0" err="1">
                <a:solidFill>
                  <a:srgbClr val="0070C0"/>
                </a:solidFill>
              </a:rPr>
              <a:t>Ekstein</a:t>
            </a:r>
            <a:r>
              <a:rPr lang="en-US" b="1" dirty="0">
                <a:solidFill>
                  <a:srgbClr val="0070C0"/>
                </a:solidFill>
              </a:rPr>
              <a:t> &amp; Wallerstein, 1958) and the discovery of the parallel process;</a:t>
            </a:r>
          </a:p>
          <a:p>
            <a:r>
              <a:rPr lang="en-US" b="1" dirty="0">
                <a:solidFill>
                  <a:srgbClr val="0070C0"/>
                </a:solidFill>
              </a:rPr>
              <a:t>The eventual emphasis on the “supervisory alliance” (e.g., </a:t>
            </a:r>
            <a:r>
              <a:rPr lang="en-US" b="1" dirty="0" err="1">
                <a:solidFill>
                  <a:srgbClr val="0070C0"/>
                </a:solidFill>
              </a:rPr>
              <a:t>Sarnat</a:t>
            </a:r>
            <a:r>
              <a:rPr lang="en-US" b="1" dirty="0">
                <a:solidFill>
                  <a:srgbClr val="0070C0"/>
                </a:solidFill>
              </a:rPr>
              <a:t>, 2015); that is, the process rather than the content of supervision.</a:t>
            </a:r>
          </a:p>
          <a:p>
            <a:r>
              <a:rPr lang="en-US" b="1" dirty="0">
                <a:solidFill>
                  <a:srgbClr val="0070C0"/>
                </a:solidFill>
              </a:rPr>
              <a:t>The development of empirical research across theoretical orientations.</a:t>
            </a:r>
          </a:p>
        </p:txBody>
      </p:sp>
    </p:spTree>
    <p:extLst>
      <p:ext uri="{BB962C8B-B14F-4D97-AF65-F5344CB8AC3E}">
        <p14:creationId xmlns:p14="http://schemas.microsoft.com/office/powerpoint/2010/main" val="3914181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27AE9-7609-4C61-B4AE-0F52B24E1C76}"/>
              </a:ext>
            </a:extLst>
          </p:cNvPr>
          <p:cNvSpPr>
            <a:spLocks noGrp="1"/>
          </p:cNvSpPr>
          <p:nvPr>
            <p:ph type="title"/>
          </p:nvPr>
        </p:nvSpPr>
        <p:spPr>
          <a:xfrm>
            <a:off x="1484311" y="1"/>
            <a:ext cx="10018713" cy="1736034"/>
          </a:xfrm>
        </p:spPr>
        <p:txBody>
          <a:bodyPr>
            <a:noAutofit/>
          </a:bodyPr>
          <a:lstStyle/>
          <a:p>
            <a:pPr algn="ctr"/>
            <a:r>
              <a:rPr lang="en-US" sz="4400" b="1" dirty="0"/>
              <a:t>Historical Tensions</a:t>
            </a:r>
          </a:p>
        </p:txBody>
      </p:sp>
      <p:sp>
        <p:nvSpPr>
          <p:cNvPr id="3" name="Content Placeholder 2">
            <a:extLst>
              <a:ext uri="{FF2B5EF4-FFF2-40B4-BE49-F238E27FC236}">
                <a16:creationId xmlns:a16="http://schemas.microsoft.com/office/drawing/2014/main" id="{E9F5F705-9B3F-44FB-9379-10B392D9E0FB}"/>
              </a:ext>
            </a:extLst>
          </p:cNvPr>
          <p:cNvSpPr>
            <a:spLocks noGrp="1"/>
          </p:cNvSpPr>
          <p:nvPr>
            <p:ph idx="1"/>
          </p:nvPr>
        </p:nvSpPr>
        <p:spPr>
          <a:xfrm>
            <a:off x="1484310" y="2429435"/>
            <a:ext cx="10018713" cy="3361765"/>
          </a:xfrm>
        </p:spPr>
        <p:txBody>
          <a:bodyPr>
            <a:normAutofit/>
          </a:bodyPr>
          <a:lstStyle/>
          <a:p>
            <a:r>
              <a:rPr lang="en-US" sz="3600" b="1" dirty="0">
                <a:solidFill>
                  <a:srgbClr val="0070C0"/>
                </a:solidFill>
              </a:rPr>
              <a:t>To teach or to treat?</a:t>
            </a:r>
          </a:p>
          <a:p>
            <a:r>
              <a:rPr lang="en-US" sz="3600" b="1" dirty="0">
                <a:solidFill>
                  <a:srgbClr val="0070C0"/>
                </a:solidFill>
              </a:rPr>
              <a:t>To pass on techniques and skills or to foster the supervisee’s growth?</a:t>
            </a:r>
          </a:p>
          <a:p>
            <a:r>
              <a:rPr lang="en-US" sz="3600" b="1" dirty="0">
                <a:solidFill>
                  <a:srgbClr val="0070C0"/>
                </a:solidFill>
              </a:rPr>
              <a:t>Should psychotherapy be taught as a science or as an art?</a:t>
            </a:r>
          </a:p>
        </p:txBody>
      </p:sp>
    </p:spTree>
    <p:extLst>
      <p:ext uri="{BB962C8B-B14F-4D97-AF65-F5344CB8AC3E}">
        <p14:creationId xmlns:p14="http://schemas.microsoft.com/office/powerpoint/2010/main" val="1208641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1"/>
            <a:ext cx="10515600" cy="1020726"/>
          </a:xfrm>
        </p:spPr>
        <p:txBody>
          <a:bodyPr/>
          <a:lstStyle/>
          <a:p>
            <a:pPr algn="ctr"/>
            <a:r>
              <a:rPr lang="en-US" b="1" dirty="0"/>
              <a:t>“Category mistake”?</a:t>
            </a:r>
          </a:p>
        </p:txBody>
      </p:sp>
      <p:sp>
        <p:nvSpPr>
          <p:cNvPr id="2" name="Content Placeholder 1"/>
          <p:cNvSpPr>
            <a:spLocks noGrp="1"/>
          </p:cNvSpPr>
          <p:nvPr>
            <p:ph idx="1"/>
          </p:nvPr>
        </p:nvSpPr>
        <p:spPr>
          <a:xfrm>
            <a:off x="1490870" y="1881809"/>
            <a:ext cx="10515600" cy="4611066"/>
          </a:xfrm>
        </p:spPr>
        <p:txBody>
          <a:bodyPr>
            <a:normAutofit fontScale="85000" lnSpcReduction="20000"/>
          </a:bodyPr>
          <a:lstStyle/>
          <a:p>
            <a:endParaRPr lang="en-US" sz="2000" b="1" dirty="0"/>
          </a:p>
          <a:p>
            <a:pPr marL="0" indent="0">
              <a:buNone/>
            </a:pPr>
            <a:r>
              <a:rPr lang="en-US" sz="2800" b="1" dirty="0">
                <a:solidFill>
                  <a:srgbClr val="FF0000"/>
                </a:solidFill>
              </a:rPr>
              <a:t>Methodological requirements for randomized controlled trials:</a:t>
            </a:r>
          </a:p>
          <a:p>
            <a:pPr>
              <a:lnSpc>
                <a:spcPct val="120000"/>
              </a:lnSpc>
            </a:pPr>
            <a:r>
              <a:rPr lang="en-US" sz="2800" b="1" dirty="0">
                <a:solidFill>
                  <a:schemeClr val="tx1"/>
                </a:solidFill>
              </a:rPr>
              <a:t>Isolate variables:</a:t>
            </a:r>
            <a:r>
              <a:rPr lang="en-US" sz="2800" b="1" dirty="0">
                <a:solidFill>
                  <a:srgbClr val="0070C0"/>
                </a:solidFill>
              </a:rPr>
              <a:t> choosing people with one clear disorder not comorbid with anything else;</a:t>
            </a:r>
          </a:p>
          <a:p>
            <a:pPr>
              <a:lnSpc>
                <a:spcPct val="120000"/>
              </a:lnSpc>
            </a:pPr>
            <a:r>
              <a:rPr lang="en-US" sz="2800" b="1" dirty="0">
                <a:solidFill>
                  <a:schemeClr val="tx1"/>
                </a:solidFill>
              </a:rPr>
              <a:t>Take objective measures</a:t>
            </a:r>
            <a:r>
              <a:rPr lang="en-US" sz="2800" b="1" dirty="0">
                <a:solidFill>
                  <a:srgbClr val="0070C0"/>
                </a:solidFill>
              </a:rPr>
              <a:t> of observable symptoms for a baseline;</a:t>
            </a:r>
          </a:p>
          <a:p>
            <a:pPr>
              <a:lnSpc>
                <a:spcPct val="120000"/>
              </a:lnSpc>
            </a:pPr>
            <a:r>
              <a:rPr lang="en-US" sz="2800" b="1" dirty="0">
                <a:solidFill>
                  <a:schemeClr val="tx1"/>
                </a:solidFill>
              </a:rPr>
              <a:t>Manualize</a:t>
            </a:r>
            <a:r>
              <a:rPr lang="en-US" sz="2800" b="1" dirty="0">
                <a:solidFill>
                  <a:srgbClr val="0070C0"/>
                </a:solidFill>
              </a:rPr>
              <a:t> interventions;</a:t>
            </a:r>
          </a:p>
          <a:p>
            <a:pPr>
              <a:lnSpc>
                <a:spcPct val="120000"/>
              </a:lnSpc>
            </a:pPr>
            <a:r>
              <a:rPr lang="en-US" sz="2800" b="1" dirty="0">
                <a:solidFill>
                  <a:schemeClr val="tx1"/>
                </a:solidFill>
              </a:rPr>
              <a:t>Limit the time period</a:t>
            </a:r>
            <a:r>
              <a:rPr lang="en-US" sz="2800" b="1" dirty="0">
                <a:solidFill>
                  <a:srgbClr val="0070C0"/>
                </a:solidFill>
              </a:rPr>
              <a:t> of the study;</a:t>
            </a:r>
          </a:p>
          <a:p>
            <a:pPr>
              <a:lnSpc>
                <a:spcPct val="120000"/>
              </a:lnSpc>
            </a:pPr>
            <a:r>
              <a:rPr lang="en-US" sz="3600" b="1" dirty="0"/>
              <a:t>Evaluate improvement by changes in observable symptoms.</a:t>
            </a:r>
          </a:p>
          <a:p>
            <a:pPr marL="0" indent="0">
              <a:lnSpc>
                <a:spcPct val="120000"/>
              </a:lnSpc>
              <a:buNone/>
            </a:pPr>
            <a:r>
              <a:rPr lang="en-US" sz="2800" b="1" dirty="0">
                <a:solidFill>
                  <a:srgbClr val="FF0000"/>
                </a:solidFill>
              </a:rPr>
              <a:t>Necessary for research but often currently applied uncomfortably to clinical practice and the evaluation of therapeutic progress</a:t>
            </a:r>
          </a:p>
          <a:p>
            <a:endParaRPr lang="en-US" sz="2000" dirty="0"/>
          </a:p>
          <a:p>
            <a:endParaRPr lang="en-US" sz="2000" dirty="0"/>
          </a:p>
          <a:p>
            <a:endParaRPr lang="en-US" sz="2000" dirty="0"/>
          </a:p>
        </p:txBody>
      </p:sp>
      <p:pic>
        <p:nvPicPr>
          <p:cNvPr id="1026" name="Picture 2" descr="C:\Users\Nancy\Pictures\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60078" y="365125"/>
            <a:ext cx="1846227" cy="18462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9694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1042</TotalTime>
  <Words>5935</Words>
  <Application>Microsoft Office PowerPoint</Application>
  <PresentationFormat>Widescreen</PresentationFormat>
  <Paragraphs>375</Paragraphs>
  <Slides>62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62</vt:i4>
      </vt:variant>
    </vt:vector>
  </HeadingPairs>
  <TitlesOfParts>
    <vt:vector size="69" baseType="lpstr">
      <vt:lpstr>Arial</vt:lpstr>
      <vt:lpstr>Calibri</vt:lpstr>
      <vt:lpstr>Calibri Light</vt:lpstr>
      <vt:lpstr>Corbel</vt:lpstr>
      <vt:lpstr>Times New Roman</vt:lpstr>
      <vt:lpstr>Wingdings 3</vt:lpstr>
      <vt:lpstr>Office Theme</vt:lpstr>
      <vt:lpstr>DPE Education Forum on Teaching Supervision  American Psychoanalytic Association Annual Conference February 1, 2023  </vt:lpstr>
      <vt:lpstr>Disclosure Slide</vt:lpstr>
      <vt:lpstr>Learning objectives</vt:lpstr>
      <vt:lpstr>Guilford Publications, 2021</vt:lpstr>
      <vt:lpstr>Why I wrote this book:</vt:lpstr>
      <vt:lpstr>Outline of the book</vt:lpstr>
      <vt:lpstr>History of Psychoanalytic Supervision: Milestones, chronologically</vt:lpstr>
      <vt:lpstr>Historical Tensions</vt:lpstr>
      <vt:lpstr>“Category mistake”?</vt:lpstr>
      <vt:lpstr>What psychological “vital signs” do supervisors teach clinicians and their patients to monitor?</vt:lpstr>
      <vt:lpstr>“Vital signs” of patient progress, supervisee growth, and deepening supervisory alliance</vt:lpstr>
      <vt:lpstr>1. Increased sense of interpersonal safety</vt:lpstr>
      <vt:lpstr>Relevant References</vt:lpstr>
      <vt:lpstr>Cassidy, J., &amp; Shaver, P. R. (2016)</vt:lpstr>
      <vt:lpstr>2. Increased feeling of personal continuity</vt:lpstr>
      <vt:lpstr>Relevant References</vt:lpstr>
      <vt:lpstr>3. Increased sense of agency</vt:lpstr>
      <vt:lpstr>Relevant References</vt:lpstr>
      <vt:lpstr>4. Increasingly realistic and reliable self-esteem</vt:lpstr>
      <vt:lpstr>Relevant References</vt:lpstr>
      <vt:lpstr>5. Increased Resilience, Flexibility, Affect Regulation</vt:lpstr>
      <vt:lpstr>Relevant References</vt:lpstr>
      <vt:lpstr>6. Reflective Function and Mentalization</vt:lpstr>
      <vt:lpstr>Relevant References</vt:lpstr>
      <vt:lpstr>Elliot Jurist, 2019</vt:lpstr>
      <vt:lpstr>7. Comfort in both Individuality and Community</vt:lpstr>
      <vt:lpstr>Relevant References</vt:lpstr>
      <vt:lpstr>8. Vitality</vt:lpstr>
      <vt:lpstr>Relevant References</vt:lpstr>
      <vt:lpstr> 9. Acceptance/Forgiveness/Gratitude </vt:lpstr>
      <vt:lpstr>Relevant References</vt:lpstr>
      <vt:lpstr>10. Love, Work, and Play</vt:lpstr>
      <vt:lpstr>Jaak Panksepp 1944-2017 </vt:lpstr>
      <vt:lpstr>Adapting supervision to the candidate’s personality</vt:lpstr>
      <vt:lpstr>Other relevant areas of individuality  in supervisors and supervisees</vt:lpstr>
      <vt:lpstr>The question of “competence” in issues of diversity</vt:lpstr>
      <vt:lpstr>Relevant Ethical Issues</vt:lpstr>
      <vt:lpstr>Helping supervisees to mature in their ethical sensibilities</vt:lpstr>
      <vt:lpstr>General Ethical Principles (American Psychological Association)</vt:lpstr>
      <vt:lpstr>The Contemporary Hippocratic Oath</vt:lpstr>
      <vt:lpstr>Orienting premises</vt:lpstr>
      <vt:lpstr>The patient’s right to know</vt:lpstr>
      <vt:lpstr>Ethical dilemmas involving  the community’s best interest</vt:lpstr>
      <vt:lpstr>Ethical dilemmas involving the therapist’s best interests</vt:lpstr>
      <vt:lpstr>Exemplifying ethical practice</vt:lpstr>
      <vt:lpstr>Supervision in psychoanalytic institutes</vt:lpstr>
      <vt:lpstr>Relevant issues</vt:lpstr>
      <vt:lpstr>Some gratifications of supervising in psychoanalytic training institutes</vt:lpstr>
      <vt:lpstr>Some challenges to supervising in psychoanalytic institutes</vt:lpstr>
      <vt:lpstr>Issues of psychoanalytic identity</vt:lpstr>
      <vt:lpstr>Some problematic styles  of psychoanalytic supervision</vt:lpstr>
      <vt:lpstr>Some positive approaches  to psychoanalytic supervision</vt:lpstr>
      <vt:lpstr>Problematic consequences of  idealization and devaluation</vt:lpstr>
      <vt:lpstr>Candidates’ fears about exposure</vt:lpstr>
      <vt:lpstr>Supervisors’ fears about disclosure</vt:lpstr>
      <vt:lpstr>Systemic pressures that may contaminate patient care and candidate education</vt:lpstr>
      <vt:lpstr>How do we evaluate who can supervise?</vt:lpstr>
      <vt:lpstr>A hypothesis about cultures of enmeshment</vt:lpstr>
      <vt:lpstr>How do we evaluate candidates?</vt:lpstr>
      <vt:lpstr>Ensuring the future of psychoanalytic supervision</vt:lpstr>
      <vt:lpstr>Reasons for optimism</vt:lpstr>
      <vt:lpstr>Thank you! nancymcw@aol.com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Psychological "Vital Signs": How Supervision Can Help Clinicians Evaluate Patients' Overall Progress  Nancy McWilliams, PhD, ABPP Graduate School of Applied &amp; Professional Psychology Rutgers, the State University of New Jersey</dc:title>
  <dc:creator>Nancy McWilliams</dc:creator>
  <cp:lastModifiedBy>Jacobson, Wendy</cp:lastModifiedBy>
  <cp:revision>60</cp:revision>
  <cp:lastPrinted>2023-01-30T17:36:24Z</cp:lastPrinted>
  <dcterms:created xsi:type="dcterms:W3CDTF">2021-09-30T23:03:10Z</dcterms:created>
  <dcterms:modified xsi:type="dcterms:W3CDTF">2023-04-01T22:11:22Z</dcterms:modified>
</cp:coreProperties>
</file>